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8"/>
  </p:notesMasterIdLst>
  <p:sldIdLst>
    <p:sldId id="256" r:id="rId2"/>
    <p:sldId id="261" r:id="rId3"/>
    <p:sldId id="262" r:id="rId4"/>
    <p:sldId id="265" r:id="rId5"/>
    <p:sldId id="274" r:id="rId6"/>
    <p:sldId id="271" r:id="rId7"/>
    <p:sldId id="272" r:id="rId8"/>
    <p:sldId id="264" r:id="rId9"/>
    <p:sldId id="263" r:id="rId10"/>
    <p:sldId id="266" r:id="rId11"/>
    <p:sldId id="267" r:id="rId12"/>
    <p:sldId id="268" r:id="rId13"/>
    <p:sldId id="269" r:id="rId14"/>
    <p:sldId id="270" r:id="rId15"/>
    <p:sldId id="260"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1" autoAdjust="0"/>
    <p:restoredTop sz="72101" autoAdjust="0"/>
  </p:normalViewPr>
  <p:slideViewPr>
    <p:cSldViewPr snapToGrid="0">
      <p:cViewPr varScale="1">
        <p:scale>
          <a:sx n="64" d="100"/>
          <a:sy n="64" d="100"/>
        </p:scale>
        <p:origin x="1378"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A7678D-9EC4-46D9-9C7E-9A122C5B5716}" type="doc">
      <dgm:prSet loTypeId="urn:microsoft.com/office/officeart/2005/8/layout/chevron1" loCatId="process" qsTypeId="urn:microsoft.com/office/officeart/2005/8/quickstyle/simple1" qsCatId="simple" csTypeId="urn:microsoft.com/office/officeart/2005/8/colors/colorful5" csCatId="colorful"/>
      <dgm:spPr/>
      <dgm:t>
        <a:bodyPr/>
        <a:lstStyle/>
        <a:p>
          <a:endParaRPr lang="en-US"/>
        </a:p>
      </dgm:t>
    </dgm:pt>
    <dgm:pt modelId="{BD9AFC24-E66B-47BD-ADBC-FFEE76C44B25}">
      <dgm:prSet/>
      <dgm:spPr/>
      <dgm:t>
        <a:bodyPr/>
        <a:lstStyle/>
        <a:p>
          <a:r>
            <a:rPr lang="en-US"/>
            <a:t>General data protection act</a:t>
          </a:r>
        </a:p>
      </dgm:t>
    </dgm:pt>
    <dgm:pt modelId="{0A7B65AF-1C97-4C7F-8CB3-AF61BDC347D7}" type="parTrans" cxnId="{4691C033-F302-43E6-8885-2A5C02FF7265}">
      <dgm:prSet/>
      <dgm:spPr/>
      <dgm:t>
        <a:bodyPr/>
        <a:lstStyle/>
        <a:p>
          <a:endParaRPr lang="en-US"/>
        </a:p>
      </dgm:t>
    </dgm:pt>
    <dgm:pt modelId="{B5CA3157-36D3-4EF0-9BD1-F324D6D331AB}" type="sibTrans" cxnId="{4691C033-F302-43E6-8885-2A5C02FF7265}">
      <dgm:prSet/>
      <dgm:spPr/>
      <dgm:t>
        <a:bodyPr/>
        <a:lstStyle/>
        <a:p>
          <a:endParaRPr lang="en-US"/>
        </a:p>
      </dgm:t>
    </dgm:pt>
    <dgm:pt modelId="{03C6F17D-6A3F-46BB-B02F-430EFC114593}">
      <dgm:prSet/>
      <dgm:spPr/>
      <dgm:t>
        <a:bodyPr/>
        <a:lstStyle/>
        <a:p>
          <a:r>
            <a:rPr lang="en-US"/>
            <a:t>Disclaimer at the beginning of each form</a:t>
          </a:r>
        </a:p>
      </dgm:t>
    </dgm:pt>
    <dgm:pt modelId="{1FFD0D28-8A56-4113-8695-8F701B958798}" type="parTrans" cxnId="{D26C2842-F1AC-4AE4-B52B-CB78EBC2462D}">
      <dgm:prSet/>
      <dgm:spPr/>
      <dgm:t>
        <a:bodyPr/>
        <a:lstStyle/>
        <a:p>
          <a:endParaRPr lang="en-US"/>
        </a:p>
      </dgm:t>
    </dgm:pt>
    <dgm:pt modelId="{797BE952-A558-4C99-93EB-02EFD0276539}" type="sibTrans" cxnId="{D26C2842-F1AC-4AE4-B52B-CB78EBC2462D}">
      <dgm:prSet/>
      <dgm:spPr/>
      <dgm:t>
        <a:bodyPr/>
        <a:lstStyle/>
        <a:p>
          <a:endParaRPr lang="en-US"/>
        </a:p>
      </dgm:t>
    </dgm:pt>
    <dgm:pt modelId="{8BD4B847-BEC2-42C2-A717-DA997FB18518}">
      <dgm:prSet/>
      <dgm:spPr/>
      <dgm:t>
        <a:bodyPr/>
        <a:lstStyle/>
        <a:p>
          <a:r>
            <a:rPr lang="en-US"/>
            <a:t>Brief</a:t>
          </a:r>
        </a:p>
      </dgm:t>
    </dgm:pt>
    <dgm:pt modelId="{1B92665B-7760-49EF-A059-14427FC542FF}" type="parTrans" cxnId="{CC10E367-31ED-4D8B-B4F7-82E590AF373A}">
      <dgm:prSet/>
      <dgm:spPr/>
      <dgm:t>
        <a:bodyPr/>
        <a:lstStyle/>
        <a:p>
          <a:endParaRPr lang="en-US"/>
        </a:p>
      </dgm:t>
    </dgm:pt>
    <dgm:pt modelId="{38A3F65B-8998-499D-A4E3-9E2E9BD3245E}" type="sibTrans" cxnId="{CC10E367-31ED-4D8B-B4F7-82E590AF373A}">
      <dgm:prSet/>
      <dgm:spPr/>
      <dgm:t>
        <a:bodyPr/>
        <a:lstStyle/>
        <a:p>
          <a:endParaRPr lang="en-US"/>
        </a:p>
      </dgm:t>
    </dgm:pt>
    <dgm:pt modelId="{F7A1702A-D9DB-48CE-AE94-3B212E37525A}">
      <dgm:prSet/>
      <dgm:spPr/>
      <dgm:t>
        <a:bodyPr/>
        <a:lstStyle/>
        <a:p>
          <a:r>
            <a:rPr lang="en-US"/>
            <a:t>Debrief</a:t>
          </a:r>
        </a:p>
      </dgm:t>
    </dgm:pt>
    <dgm:pt modelId="{0C2A2C53-F9A2-4DB2-829B-018954EE02F1}" type="parTrans" cxnId="{DCE412F1-4712-4581-8A8E-EB81DC2172D9}">
      <dgm:prSet/>
      <dgm:spPr/>
      <dgm:t>
        <a:bodyPr/>
        <a:lstStyle/>
        <a:p>
          <a:endParaRPr lang="en-US"/>
        </a:p>
      </dgm:t>
    </dgm:pt>
    <dgm:pt modelId="{5C56B8B6-D067-4B40-9570-8522C58CDF93}" type="sibTrans" cxnId="{DCE412F1-4712-4581-8A8E-EB81DC2172D9}">
      <dgm:prSet/>
      <dgm:spPr/>
      <dgm:t>
        <a:bodyPr/>
        <a:lstStyle/>
        <a:p>
          <a:endParaRPr lang="en-US"/>
        </a:p>
      </dgm:t>
    </dgm:pt>
    <dgm:pt modelId="{858955A7-0B1E-4D4B-8643-C81B53A9ED39}">
      <dgm:prSet/>
      <dgm:spPr/>
      <dgm:t>
        <a:bodyPr/>
        <a:lstStyle/>
        <a:p>
          <a:r>
            <a:rPr lang="en-US"/>
            <a:t>Consent form</a:t>
          </a:r>
        </a:p>
      </dgm:t>
    </dgm:pt>
    <dgm:pt modelId="{F3B91376-48CA-40CE-89C4-295EB70EB090}" type="parTrans" cxnId="{F4F8A520-848D-428B-955C-968FC31999F9}">
      <dgm:prSet/>
      <dgm:spPr/>
      <dgm:t>
        <a:bodyPr/>
        <a:lstStyle/>
        <a:p>
          <a:endParaRPr lang="en-US"/>
        </a:p>
      </dgm:t>
    </dgm:pt>
    <dgm:pt modelId="{899E4EE2-3BAA-452C-81BA-D12B95088918}" type="sibTrans" cxnId="{F4F8A520-848D-428B-955C-968FC31999F9}">
      <dgm:prSet/>
      <dgm:spPr/>
      <dgm:t>
        <a:bodyPr/>
        <a:lstStyle/>
        <a:p>
          <a:endParaRPr lang="en-US"/>
        </a:p>
      </dgm:t>
    </dgm:pt>
    <dgm:pt modelId="{4995C6F5-B862-44D8-93A6-E28F506626AF}">
      <dgm:prSet/>
      <dgm:spPr/>
      <dgm:t>
        <a:bodyPr/>
        <a:lstStyle/>
        <a:p>
          <a:r>
            <a:rPr lang="en-US"/>
            <a:t>3 week removal period</a:t>
          </a:r>
        </a:p>
      </dgm:t>
    </dgm:pt>
    <dgm:pt modelId="{34862CFF-A01C-4AAB-BFB1-E70A7836E701}" type="parTrans" cxnId="{2A90876C-AD12-4916-B065-3BDEEB528461}">
      <dgm:prSet/>
      <dgm:spPr/>
      <dgm:t>
        <a:bodyPr/>
        <a:lstStyle/>
        <a:p>
          <a:endParaRPr lang="en-US"/>
        </a:p>
      </dgm:t>
    </dgm:pt>
    <dgm:pt modelId="{C836643E-36AD-48B7-89F2-45923DC0EB59}" type="sibTrans" cxnId="{2A90876C-AD12-4916-B065-3BDEEB528461}">
      <dgm:prSet/>
      <dgm:spPr/>
      <dgm:t>
        <a:bodyPr/>
        <a:lstStyle/>
        <a:p>
          <a:endParaRPr lang="en-US"/>
        </a:p>
      </dgm:t>
    </dgm:pt>
    <dgm:pt modelId="{3EC3098E-C57C-4022-BDA5-90B565447737}">
      <dgm:prSet/>
      <dgm:spPr/>
      <dgm:t>
        <a:bodyPr/>
        <a:lstStyle/>
        <a:p>
          <a:r>
            <a:rPr lang="en-US"/>
            <a:t>Anonymized data</a:t>
          </a:r>
        </a:p>
      </dgm:t>
    </dgm:pt>
    <dgm:pt modelId="{76964E34-7A93-4C1A-828F-78D11E5CBC0D}" type="parTrans" cxnId="{10AAD4C9-043B-4D04-A3D7-87670242F14D}">
      <dgm:prSet/>
      <dgm:spPr/>
      <dgm:t>
        <a:bodyPr/>
        <a:lstStyle/>
        <a:p>
          <a:endParaRPr lang="en-US"/>
        </a:p>
      </dgm:t>
    </dgm:pt>
    <dgm:pt modelId="{DF9F0C85-EA1C-4575-A8E3-61057217DF11}" type="sibTrans" cxnId="{10AAD4C9-043B-4D04-A3D7-87670242F14D}">
      <dgm:prSet/>
      <dgm:spPr/>
      <dgm:t>
        <a:bodyPr/>
        <a:lstStyle/>
        <a:p>
          <a:endParaRPr lang="en-US"/>
        </a:p>
      </dgm:t>
    </dgm:pt>
    <dgm:pt modelId="{786D246A-6546-48B6-9A80-DE2154DED2FA}">
      <dgm:prSet/>
      <dgm:spPr/>
      <dgm:t>
        <a:bodyPr/>
        <a:lstStyle/>
        <a:p>
          <a:r>
            <a:rPr lang="en-US" dirty="0"/>
            <a:t>Login and registering</a:t>
          </a:r>
        </a:p>
      </dgm:t>
    </dgm:pt>
    <dgm:pt modelId="{A48ECBB3-78AA-492A-8BF2-60CC0BF8644A}" type="parTrans" cxnId="{0F9EE51A-7963-4298-9052-C05B963DEDA8}">
      <dgm:prSet/>
      <dgm:spPr/>
      <dgm:t>
        <a:bodyPr/>
        <a:lstStyle/>
        <a:p>
          <a:endParaRPr lang="en-US"/>
        </a:p>
      </dgm:t>
    </dgm:pt>
    <dgm:pt modelId="{CCF40C4A-F376-4C95-84D4-FB7C4875EB0B}" type="sibTrans" cxnId="{0F9EE51A-7963-4298-9052-C05B963DEDA8}">
      <dgm:prSet/>
      <dgm:spPr/>
      <dgm:t>
        <a:bodyPr/>
        <a:lstStyle/>
        <a:p>
          <a:endParaRPr lang="en-US"/>
        </a:p>
      </dgm:t>
    </dgm:pt>
    <dgm:pt modelId="{C2CC9091-CA49-4B39-9077-5EEDFBA951A7}">
      <dgm:prSet/>
      <dgm:spPr/>
      <dgm:t>
        <a:bodyPr/>
        <a:lstStyle/>
        <a:p>
          <a:r>
            <a:rPr lang="en-US"/>
            <a:t>Artefact A – Pre made accounts</a:t>
          </a:r>
        </a:p>
      </dgm:t>
    </dgm:pt>
    <dgm:pt modelId="{CF9FA5E0-B1A6-445A-8F2C-C0DDFFAC1B05}" type="parTrans" cxnId="{9FBC6F8C-77DE-41DD-96D8-24B6C4ADA3ED}">
      <dgm:prSet/>
      <dgm:spPr/>
      <dgm:t>
        <a:bodyPr/>
        <a:lstStyle/>
        <a:p>
          <a:endParaRPr lang="en-US"/>
        </a:p>
      </dgm:t>
    </dgm:pt>
    <dgm:pt modelId="{0C58256D-7592-439E-A87A-F72A859D5843}" type="sibTrans" cxnId="{9FBC6F8C-77DE-41DD-96D8-24B6C4ADA3ED}">
      <dgm:prSet/>
      <dgm:spPr/>
      <dgm:t>
        <a:bodyPr/>
        <a:lstStyle/>
        <a:p>
          <a:endParaRPr lang="en-US"/>
        </a:p>
      </dgm:t>
    </dgm:pt>
    <dgm:pt modelId="{C90110BE-3E4F-4F03-94B8-1A483CA7B402}">
      <dgm:prSet/>
      <dgm:spPr/>
      <dgm:t>
        <a:bodyPr/>
        <a:lstStyle/>
        <a:p>
          <a:r>
            <a:rPr lang="en-US"/>
            <a:t>Artefact B – Registering not required</a:t>
          </a:r>
        </a:p>
      </dgm:t>
    </dgm:pt>
    <dgm:pt modelId="{83C83E58-CAF5-41F4-91EC-412B0967F9D7}" type="parTrans" cxnId="{89BE3DA2-A7D4-497C-93C8-415286230BA6}">
      <dgm:prSet/>
      <dgm:spPr/>
      <dgm:t>
        <a:bodyPr/>
        <a:lstStyle/>
        <a:p>
          <a:endParaRPr lang="en-US"/>
        </a:p>
      </dgm:t>
    </dgm:pt>
    <dgm:pt modelId="{EEE9EE89-88A8-4276-A075-C3FD14634F7E}" type="sibTrans" cxnId="{89BE3DA2-A7D4-497C-93C8-415286230BA6}">
      <dgm:prSet/>
      <dgm:spPr/>
      <dgm:t>
        <a:bodyPr/>
        <a:lstStyle/>
        <a:p>
          <a:endParaRPr lang="en-US"/>
        </a:p>
      </dgm:t>
    </dgm:pt>
    <dgm:pt modelId="{C29D4A07-8F39-413B-BE4B-414AD60748CA}" type="pres">
      <dgm:prSet presAssocID="{13A7678D-9EC4-46D9-9C7E-9A122C5B5716}" presName="Name0" presStyleCnt="0">
        <dgm:presLayoutVars>
          <dgm:dir/>
          <dgm:animLvl val="lvl"/>
          <dgm:resizeHandles val="exact"/>
        </dgm:presLayoutVars>
      </dgm:prSet>
      <dgm:spPr/>
    </dgm:pt>
    <dgm:pt modelId="{97EE3DA4-7C9D-4058-BF15-98E9173FD348}" type="pres">
      <dgm:prSet presAssocID="{BD9AFC24-E66B-47BD-ADBC-FFEE76C44B25}" presName="composite" presStyleCnt="0"/>
      <dgm:spPr/>
    </dgm:pt>
    <dgm:pt modelId="{4C7CA1BE-740F-493D-995B-F3FF782A70E2}" type="pres">
      <dgm:prSet presAssocID="{BD9AFC24-E66B-47BD-ADBC-FFEE76C44B25}" presName="parTx" presStyleLbl="node1" presStyleIdx="0" presStyleCnt="2">
        <dgm:presLayoutVars>
          <dgm:chMax val="0"/>
          <dgm:chPref val="0"/>
          <dgm:bulletEnabled val="1"/>
        </dgm:presLayoutVars>
      </dgm:prSet>
      <dgm:spPr/>
    </dgm:pt>
    <dgm:pt modelId="{3E322DD7-ED4F-4347-A9B8-848D8C80B6D6}" type="pres">
      <dgm:prSet presAssocID="{BD9AFC24-E66B-47BD-ADBC-FFEE76C44B25}" presName="desTx" presStyleLbl="revTx" presStyleIdx="0" presStyleCnt="2">
        <dgm:presLayoutVars>
          <dgm:bulletEnabled val="1"/>
        </dgm:presLayoutVars>
      </dgm:prSet>
      <dgm:spPr/>
    </dgm:pt>
    <dgm:pt modelId="{18F03B46-0F41-4A1C-A052-4165E5AAB9FD}" type="pres">
      <dgm:prSet presAssocID="{B5CA3157-36D3-4EF0-9BD1-F324D6D331AB}" presName="space" presStyleCnt="0"/>
      <dgm:spPr/>
    </dgm:pt>
    <dgm:pt modelId="{AA15C1C0-F260-4EFD-9E4E-7D9315135222}" type="pres">
      <dgm:prSet presAssocID="{786D246A-6546-48B6-9A80-DE2154DED2FA}" presName="composite" presStyleCnt="0"/>
      <dgm:spPr/>
    </dgm:pt>
    <dgm:pt modelId="{D047F48E-962E-46CC-93F5-CECDB2DBE9C6}" type="pres">
      <dgm:prSet presAssocID="{786D246A-6546-48B6-9A80-DE2154DED2FA}" presName="parTx" presStyleLbl="node1" presStyleIdx="1" presStyleCnt="2">
        <dgm:presLayoutVars>
          <dgm:chMax val="0"/>
          <dgm:chPref val="0"/>
          <dgm:bulletEnabled val="1"/>
        </dgm:presLayoutVars>
      </dgm:prSet>
      <dgm:spPr/>
    </dgm:pt>
    <dgm:pt modelId="{D65BF4CE-2B18-4BDB-B511-2EE982CA2153}" type="pres">
      <dgm:prSet presAssocID="{786D246A-6546-48B6-9A80-DE2154DED2FA}" presName="desTx" presStyleLbl="revTx" presStyleIdx="1" presStyleCnt="2">
        <dgm:presLayoutVars>
          <dgm:bulletEnabled val="1"/>
        </dgm:presLayoutVars>
      </dgm:prSet>
      <dgm:spPr/>
    </dgm:pt>
  </dgm:ptLst>
  <dgm:cxnLst>
    <dgm:cxn modelId="{DA7A8B0C-3DCC-4185-BCC7-D59709A39197}" type="presOf" srcId="{C2CC9091-CA49-4B39-9077-5EEDFBA951A7}" destId="{D65BF4CE-2B18-4BDB-B511-2EE982CA2153}" srcOrd="0" destOrd="0" presId="urn:microsoft.com/office/officeart/2005/8/layout/chevron1"/>
    <dgm:cxn modelId="{C10FEB0D-0CDC-4DA7-9AE4-4BE20FE8FE60}" type="presOf" srcId="{3EC3098E-C57C-4022-BDA5-90B565447737}" destId="{3E322DD7-ED4F-4347-A9B8-848D8C80B6D6}" srcOrd="0" destOrd="5" presId="urn:microsoft.com/office/officeart/2005/8/layout/chevron1"/>
    <dgm:cxn modelId="{48717116-78CD-4B33-9C41-29805A2F68ED}" type="presOf" srcId="{C90110BE-3E4F-4F03-94B8-1A483CA7B402}" destId="{D65BF4CE-2B18-4BDB-B511-2EE982CA2153}" srcOrd="0" destOrd="1" presId="urn:microsoft.com/office/officeart/2005/8/layout/chevron1"/>
    <dgm:cxn modelId="{0F9EE51A-7963-4298-9052-C05B963DEDA8}" srcId="{13A7678D-9EC4-46D9-9C7E-9A122C5B5716}" destId="{786D246A-6546-48B6-9A80-DE2154DED2FA}" srcOrd="1" destOrd="0" parTransId="{A48ECBB3-78AA-492A-8BF2-60CC0BF8644A}" sibTransId="{CCF40C4A-F376-4C95-84D4-FB7C4875EB0B}"/>
    <dgm:cxn modelId="{F4F8A520-848D-428B-955C-968FC31999F9}" srcId="{BD9AFC24-E66B-47BD-ADBC-FFEE76C44B25}" destId="{858955A7-0B1E-4D4B-8643-C81B53A9ED39}" srcOrd="3" destOrd="0" parTransId="{F3B91376-48CA-40CE-89C4-295EB70EB090}" sibTransId="{899E4EE2-3BAA-452C-81BA-D12B95088918}"/>
    <dgm:cxn modelId="{277B012C-B66C-4FA0-9443-959E8A5CFF8B}" type="presOf" srcId="{4995C6F5-B862-44D8-93A6-E28F506626AF}" destId="{3E322DD7-ED4F-4347-A9B8-848D8C80B6D6}" srcOrd="0" destOrd="4" presId="urn:microsoft.com/office/officeart/2005/8/layout/chevron1"/>
    <dgm:cxn modelId="{4691C033-F302-43E6-8885-2A5C02FF7265}" srcId="{13A7678D-9EC4-46D9-9C7E-9A122C5B5716}" destId="{BD9AFC24-E66B-47BD-ADBC-FFEE76C44B25}" srcOrd="0" destOrd="0" parTransId="{0A7B65AF-1C97-4C7F-8CB3-AF61BDC347D7}" sibTransId="{B5CA3157-36D3-4EF0-9BD1-F324D6D331AB}"/>
    <dgm:cxn modelId="{D26C2842-F1AC-4AE4-B52B-CB78EBC2462D}" srcId="{BD9AFC24-E66B-47BD-ADBC-FFEE76C44B25}" destId="{03C6F17D-6A3F-46BB-B02F-430EFC114593}" srcOrd="0" destOrd="0" parTransId="{1FFD0D28-8A56-4113-8695-8F701B958798}" sibTransId="{797BE952-A558-4C99-93EB-02EFD0276539}"/>
    <dgm:cxn modelId="{CC10E367-31ED-4D8B-B4F7-82E590AF373A}" srcId="{BD9AFC24-E66B-47BD-ADBC-FFEE76C44B25}" destId="{8BD4B847-BEC2-42C2-A717-DA997FB18518}" srcOrd="1" destOrd="0" parTransId="{1B92665B-7760-49EF-A059-14427FC542FF}" sibTransId="{38A3F65B-8998-499D-A4E3-9E2E9BD3245E}"/>
    <dgm:cxn modelId="{2A90876C-AD12-4916-B065-3BDEEB528461}" srcId="{BD9AFC24-E66B-47BD-ADBC-FFEE76C44B25}" destId="{4995C6F5-B862-44D8-93A6-E28F506626AF}" srcOrd="4" destOrd="0" parTransId="{34862CFF-A01C-4AAB-BFB1-E70A7836E701}" sibTransId="{C836643E-36AD-48B7-89F2-45923DC0EB59}"/>
    <dgm:cxn modelId="{082F5851-7564-4D3E-9699-D0C49E41324C}" type="presOf" srcId="{786D246A-6546-48B6-9A80-DE2154DED2FA}" destId="{D047F48E-962E-46CC-93F5-CECDB2DBE9C6}" srcOrd="0" destOrd="0" presId="urn:microsoft.com/office/officeart/2005/8/layout/chevron1"/>
    <dgm:cxn modelId="{ADAF8E78-9A61-45C6-A178-7D9B98253890}" type="presOf" srcId="{858955A7-0B1E-4D4B-8643-C81B53A9ED39}" destId="{3E322DD7-ED4F-4347-A9B8-848D8C80B6D6}" srcOrd="0" destOrd="3" presId="urn:microsoft.com/office/officeart/2005/8/layout/chevron1"/>
    <dgm:cxn modelId="{21F0A481-F20B-4D19-A5E7-1427D9A2E2A2}" type="presOf" srcId="{8BD4B847-BEC2-42C2-A717-DA997FB18518}" destId="{3E322DD7-ED4F-4347-A9B8-848D8C80B6D6}" srcOrd="0" destOrd="1" presId="urn:microsoft.com/office/officeart/2005/8/layout/chevron1"/>
    <dgm:cxn modelId="{8FB83A83-C83F-4E0E-9FE8-72A17B239CE6}" type="presOf" srcId="{03C6F17D-6A3F-46BB-B02F-430EFC114593}" destId="{3E322DD7-ED4F-4347-A9B8-848D8C80B6D6}" srcOrd="0" destOrd="0" presId="urn:microsoft.com/office/officeart/2005/8/layout/chevron1"/>
    <dgm:cxn modelId="{9FBC6F8C-77DE-41DD-96D8-24B6C4ADA3ED}" srcId="{786D246A-6546-48B6-9A80-DE2154DED2FA}" destId="{C2CC9091-CA49-4B39-9077-5EEDFBA951A7}" srcOrd="0" destOrd="0" parTransId="{CF9FA5E0-B1A6-445A-8F2C-C0DDFFAC1B05}" sibTransId="{0C58256D-7592-439E-A87A-F72A859D5843}"/>
    <dgm:cxn modelId="{7522B6A1-EF43-4B06-BA95-0B8364923278}" type="presOf" srcId="{13A7678D-9EC4-46D9-9C7E-9A122C5B5716}" destId="{C29D4A07-8F39-413B-BE4B-414AD60748CA}" srcOrd="0" destOrd="0" presId="urn:microsoft.com/office/officeart/2005/8/layout/chevron1"/>
    <dgm:cxn modelId="{89BE3DA2-A7D4-497C-93C8-415286230BA6}" srcId="{786D246A-6546-48B6-9A80-DE2154DED2FA}" destId="{C90110BE-3E4F-4F03-94B8-1A483CA7B402}" srcOrd="1" destOrd="0" parTransId="{83C83E58-CAF5-41F4-91EC-412B0967F9D7}" sibTransId="{EEE9EE89-88A8-4276-A075-C3FD14634F7E}"/>
    <dgm:cxn modelId="{44CFB7AD-015E-4139-B20A-E78045C5BD13}" type="presOf" srcId="{F7A1702A-D9DB-48CE-AE94-3B212E37525A}" destId="{3E322DD7-ED4F-4347-A9B8-848D8C80B6D6}" srcOrd="0" destOrd="2" presId="urn:microsoft.com/office/officeart/2005/8/layout/chevron1"/>
    <dgm:cxn modelId="{10AAD4C9-043B-4D04-A3D7-87670242F14D}" srcId="{BD9AFC24-E66B-47BD-ADBC-FFEE76C44B25}" destId="{3EC3098E-C57C-4022-BDA5-90B565447737}" srcOrd="5" destOrd="0" parTransId="{76964E34-7A93-4C1A-828F-78D11E5CBC0D}" sibTransId="{DF9F0C85-EA1C-4575-A8E3-61057217DF11}"/>
    <dgm:cxn modelId="{FB982EDF-B1CE-4649-83DB-7599402C6E2A}" type="presOf" srcId="{BD9AFC24-E66B-47BD-ADBC-FFEE76C44B25}" destId="{4C7CA1BE-740F-493D-995B-F3FF782A70E2}" srcOrd="0" destOrd="0" presId="urn:microsoft.com/office/officeart/2005/8/layout/chevron1"/>
    <dgm:cxn modelId="{DCE412F1-4712-4581-8A8E-EB81DC2172D9}" srcId="{BD9AFC24-E66B-47BD-ADBC-FFEE76C44B25}" destId="{F7A1702A-D9DB-48CE-AE94-3B212E37525A}" srcOrd="2" destOrd="0" parTransId="{0C2A2C53-F9A2-4DB2-829B-018954EE02F1}" sibTransId="{5C56B8B6-D067-4B40-9570-8522C58CDF93}"/>
    <dgm:cxn modelId="{3C04941A-E5BA-4526-82F5-C1D08D09ADA1}" type="presParOf" srcId="{C29D4A07-8F39-413B-BE4B-414AD60748CA}" destId="{97EE3DA4-7C9D-4058-BF15-98E9173FD348}" srcOrd="0" destOrd="0" presId="urn:microsoft.com/office/officeart/2005/8/layout/chevron1"/>
    <dgm:cxn modelId="{E49350D3-5696-4466-9A79-32996B66972F}" type="presParOf" srcId="{97EE3DA4-7C9D-4058-BF15-98E9173FD348}" destId="{4C7CA1BE-740F-493D-995B-F3FF782A70E2}" srcOrd="0" destOrd="0" presId="urn:microsoft.com/office/officeart/2005/8/layout/chevron1"/>
    <dgm:cxn modelId="{D88F744C-0121-43E3-B102-03F7DF4ECD0A}" type="presParOf" srcId="{97EE3DA4-7C9D-4058-BF15-98E9173FD348}" destId="{3E322DD7-ED4F-4347-A9B8-848D8C80B6D6}" srcOrd="1" destOrd="0" presId="urn:microsoft.com/office/officeart/2005/8/layout/chevron1"/>
    <dgm:cxn modelId="{AF452D1A-24DA-4257-9DF5-66DC3FA8A2BE}" type="presParOf" srcId="{C29D4A07-8F39-413B-BE4B-414AD60748CA}" destId="{18F03B46-0F41-4A1C-A052-4165E5AAB9FD}" srcOrd="1" destOrd="0" presId="urn:microsoft.com/office/officeart/2005/8/layout/chevron1"/>
    <dgm:cxn modelId="{28BDFC1D-FF9F-42D3-98E3-CBCC38B1E0D4}" type="presParOf" srcId="{C29D4A07-8F39-413B-BE4B-414AD60748CA}" destId="{AA15C1C0-F260-4EFD-9E4E-7D9315135222}" srcOrd="2" destOrd="0" presId="urn:microsoft.com/office/officeart/2005/8/layout/chevron1"/>
    <dgm:cxn modelId="{ADB7505C-4897-4618-BC1A-B9447C0670D4}" type="presParOf" srcId="{AA15C1C0-F260-4EFD-9E4E-7D9315135222}" destId="{D047F48E-962E-46CC-93F5-CECDB2DBE9C6}" srcOrd="0" destOrd="0" presId="urn:microsoft.com/office/officeart/2005/8/layout/chevron1"/>
    <dgm:cxn modelId="{A44E36B5-313C-48F0-8E79-2697C4E62824}" type="presParOf" srcId="{AA15C1C0-F260-4EFD-9E4E-7D9315135222}" destId="{D65BF4CE-2B18-4BDB-B511-2EE982CA2153}"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0476DA-0958-4D3B-976D-609A2F4699A7}" type="doc">
      <dgm:prSet loTypeId="urn:microsoft.com/office/officeart/2005/8/layout/chevron1" loCatId="process" qsTypeId="urn:microsoft.com/office/officeart/2005/8/quickstyle/simple1" qsCatId="simple" csTypeId="urn:microsoft.com/office/officeart/2005/8/colors/accent6_2" csCatId="accent6" phldr="1"/>
      <dgm:spPr/>
      <dgm:t>
        <a:bodyPr/>
        <a:lstStyle/>
        <a:p>
          <a:endParaRPr lang="en-US"/>
        </a:p>
      </dgm:t>
    </dgm:pt>
    <dgm:pt modelId="{E847821D-6C74-4E37-9EAF-725C291C2680}">
      <dgm:prSet/>
      <dgm:spPr/>
      <dgm:t>
        <a:bodyPr/>
        <a:lstStyle/>
        <a:p>
          <a:r>
            <a:rPr lang="en-GB"/>
            <a:t>What are the most effective design elements for improving the UX of web applications?</a:t>
          </a:r>
          <a:endParaRPr lang="en-US"/>
        </a:p>
      </dgm:t>
    </dgm:pt>
    <dgm:pt modelId="{AA665365-D82E-42EF-A049-44E09FB04CD1}" type="parTrans" cxnId="{58AFBEB7-6FF1-4863-AD7C-C482132E5D8B}">
      <dgm:prSet/>
      <dgm:spPr/>
      <dgm:t>
        <a:bodyPr/>
        <a:lstStyle/>
        <a:p>
          <a:endParaRPr lang="en-US"/>
        </a:p>
      </dgm:t>
    </dgm:pt>
    <dgm:pt modelId="{89EDF61C-00C5-49AD-934D-3947F12548C9}" type="sibTrans" cxnId="{58AFBEB7-6FF1-4863-AD7C-C482132E5D8B}">
      <dgm:prSet/>
      <dgm:spPr/>
      <dgm:t>
        <a:bodyPr/>
        <a:lstStyle/>
        <a:p>
          <a:endParaRPr lang="en-US"/>
        </a:p>
      </dgm:t>
    </dgm:pt>
    <dgm:pt modelId="{2D85E0D0-C73E-40E1-A0D8-37343666D5EA}">
      <dgm:prSet/>
      <dgm:spPr/>
      <dgm:t>
        <a:bodyPr/>
        <a:lstStyle/>
        <a:p>
          <a:r>
            <a:rPr lang="en-GB" dirty="0"/>
            <a:t>Server-side metrics should be treated as standards</a:t>
          </a:r>
          <a:endParaRPr lang="en-US" dirty="0"/>
        </a:p>
      </dgm:t>
    </dgm:pt>
    <dgm:pt modelId="{E216D507-EDC4-4C76-8866-60DADDA67881}" type="parTrans" cxnId="{E0F7C55F-0BD9-41F9-9054-8ECB78771539}">
      <dgm:prSet/>
      <dgm:spPr/>
      <dgm:t>
        <a:bodyPr/>
        <a:lstStyle/>
        <a:p>
          <a:endParaRPr lang="en-US"/>
        </a:p>
      </dgm:t>
    </dgm:pt>
    <dgm:pt modelId="{1C9F2FD7-6EAA-44E4-BCD5-42AD62969E55}" type="sibTrans" cxnId="{E0F7C55F-0BD9-41F9-9054-8ECB78771539}">
      <dgm:prSet/>
      <dgm:spPr/>
      <dgm:t>
        <a:bodyPr/>
        <a:lstStyle/>
        <a:p>
          <a:endParaRPr lang="en-US"/>
        </a:p>
      </dgm:t>
    </dgm:pt>
    <dgm:pt modelId="{8411E2A1-C836-449A-A42C-464444502185}">
      <dgm:prSet/>
      <dgm:spPr/>
      <dgm:t>
        <a:bodyPr/>
        <a:lstStyle/>
        <a:p>
          <a:r>
            <a:rPr lang="en-GB"/>
            <a:t>“Colour scheme”, “typography” and “ease of use” within the first page of content</a:t>
          </a:r>
          <a:endParaRPr lang="en-US"/>
        </a:p>
      </dgm:t>
    </dgm:pt>
    <dgm:pt modelId="{C384F36C-2D06-415C-A811-0E19D5CFDBD8}" type="parTrans" cxnId="{25D551F0-CE87-4A6C-9EBD-7CA5B9168D99}">
      <dgm:prSet/>
      <dgm:spPr/>
      <dgm:t>
        <a:bodyPr/>
        <a:lstStyle/>
        <a:p>
          <a:endParaRPr lang="en-US"/>
        </a:p>
      </dgm:t>
    </dgm:pt>
    <dgm:pt modelId="{1A3399E4-D40B-4693-AB6B-87D961387F85}" type="sibTrans" cxnId="{25D551F0-CE87-4A6C-9EBD-7CA5B9168D99}">
      <dgm:prSet/>
      <dgm:spPr/>
      <dgm:t>
        <a:bodyPr/>
        <a:lstStyle/>
        <a:p>
          <a:endParaRPr lang="en-US"/>
        </a:p>
      </dgm:t>
    </dgm:pt>
    <dgm:pt modelId="{7095A85B-57D4-4141-8218-97B70FF35899}">
      <dgm:prSet/>
      <dgm:spPr/>
      <dgm:t>
        <a:bodyPr/>
        <a:lstStyle/>
        <a:p>
          <a:r>
            <a:rPr lang="en-GB"/>
            <a:t>Apply metrics based on user requirements</a:t>
          </a:r>
          <a:endParaRPr lang="en-US"/>
        </a:p>
      </dgm:t>
    </dgm:pt>
    <dgm:pt modelId="{717F454A-4AE9-44C3-8017-2050719BAA0E}" type="parTrans" cxnId="{3A903242-D358-401E-972E-01D1E4DE9843}">
      <dgm:prSet/>
      <dgm:spPr/>
      <dgm:t>
        <a:bodyPr/>
        <a:lstStyle/>
        <a:p>
          <a:endParaRPr lang="en-US"/>
        </a:p>
      </dgm:t>
    </dgm:pt>
    <dgm:pt modelId="{57AC934C-A664-4F9F-B53E-288840EE82A9}" type="sibTrans" cxnId="{3A903242-D358-401E-972E-01D1E4DE9843}">
      <dgm:prSet/>
      <dgm:spPr/>
      <dgm:t>
        <a:bodyPr/>
        <a:lstStyle/>
        <a:p>
          <a:endParaRPr lang="en-US"/>
        </a:p>
      </dgm:t>
    </dgm:pt>
    <dgm:pt modelId="{CB279A24-E5DF-4767-BED7-1AA4D5DC59A0}">
      <dgm:prSet/>
      <dgm:spPr/>
      <dgm:t>
        <a:bodyPr/>
        <a:lstStyle/>
        <a:p>
          <a:r>
            <a:rPr lang="en-GB"/>
            <a:t>How can these design elements be understood by a non-technical audience?</a:t>
          </a:r>
          <a:endParaRPr lang="en-US"/>
        </a:p>
      </dgm:t>
    </dgm:pt>
    <dgm:pt modelId="{E2787478-DB6C-46AE-BB46-6FB7480AED51}" type="parTrans" cxnId="{431CF778-9977-463A-ACEE-A3438F3DF0E2}">
      <dgm:prSet/>
      <dgm:spPr/>
      <dgm:t>
        <a:bodyPr/>
        <a:lstStyle/>
        <a:p>
          <a:endParaRPr lang="en-US"/>
        </a:p>
      </dgm:t>
    </dgm:pt>
    <dgm:pt modelId="{FF0A4FDC-CEC8-4E46-A9E0-937A2350FF10}" type="sibTrans" cxnId="{431CF778-9977-463A-ACEE-A3438F3DF0E2}">
      <dgm:prSet/>
      <dgm:spPr/>
      <dgm:t>
        <a:bodyPr/>
        <a:lstStyle/>
        <a:p>
          <a:endParaRPr lang="en-US"/>
        </a:p>
      </dgm:t>
    </dgm:pt>
    <dgm:pt modelId="{D821226F-B988-4C55-B6C9-DAE692169229}">
      <dgm:prSet/>
      <dgm:spPr/>
      <dgm:t>
        <a:bodyPr/>
        <a:lstStyle/>
        <a:p>
          <a:r>
            <a:rPr lang="en-GB" dirty="0"/>
            <a:t>“Ease of use” is similar to usability</a:t>
          </a:r>
          <a:endParaRPr lang="en-US" dirty="0"/>
        </a:p>
      </dgm:t>
    </dgm:pt>
    <dgm:pt modelId="{C2C33A31-ECB2-4CED-8628-5B336F1A63B0}" type="parTrans" cxnId="{CEF50CEC-DC09-4249-898D-D0E1A023FAF0}">
      <dgm:prSet/>
      <dgm:spPr/>
      <dgm:t>
        <a:bodyPr/>
        <a:lstStyle/>
        <a:p>
          <a:endParaRPr lang="en-US"/>
        </a:p>
      </dgm:t>
    </dgm:pt>
    <dgm:pt modelId="{A2911216-5A8A-472C-B6BA-B54045D34537}" type="sibTrans" cxnId="{CEF50CEC-DC09-4249-898D-D0E1A023FAF0}">
      <dgm:prSet/>
      <dgm:spPr/>
      <dgm:t>
        <a:bodyPr/>
        <a:lstStyle/>
        <a:p>
          <a:endParaRPr lang="en-US"/>
        </a:p>
      </dgm:t>
    </dgm:pt>
    <dgm:pt modelId="{90E205C7-E910-4772-9C03-67D10C172BB8}">
      <dgm:prSet/>
      <dgm:spPr/>
      <dgm:t>
        <a:bodyPr/>
        <a:lstStyle/>
        <a:p>
          <a:r>
            <a:rPr lang="en-GB"/>
            <a:t>Improve usability by utilising eye tracking and having dedicated navigation elements</a:t>
          </a:r>
          <a:endParaRPr lang="en-US"/>
        </a:p>
      </dgm:t>
    </dgm:pt>
    <dgm:pt modelId="{126DF3CF-6065-40D7-A07B-4A1C6054ABDC}" type="parTrans" cxnId="{5002A420-F0AD-43F2-8AEF-5230C886DAFC}">
      <dgm:prSet/>
      <dgm:spPr/>
      <dgm:t>
        <a:bodyPr/>
        <a:lstStyle/>
        <a:p>
          <a:endParaRPr lang="en-US"/>
        </a:p>
      </dgm:t>
    </dgm:pt>
    <dgm:pt modelId="{96AF6132-4A43-4455-8DBE-527DBF842266}" type="sibTrans" cxnId="{5002A420-F0AD-43F2-8AEF-5230C886DAFC}">
      <dgm:prSet/>
      <dgm:spPr/>
      <dgm:t>
        <a:bodyPr/>
        <a:lstStyle/>
        <a:p>
          <a:endParaRPr lang="en-US"/>
        </a:p>
      </dgm:t>
    </dgm:pt>
    <dgm:pt modelId="{EEF1D470-B71A-4915-86A1-EDBC0BA7F67B}">
      <dgm:prSet/>
      <dgm:spPr/>
      <dgm:t>
        <a:bodyPr/>
        <a:lstStyle/>
        <a:p>
          <a:r>
            <a:rPr lang="en-GB"/>
            <a:t>“Colour scheme” and “typography” are subjective</a:t>
          </a:r>
          <a:endParaRPr lang="en-US"/>
        </a:p>
      </dgm:t>
    </dgm:pt>
    <dgm:pt modelId="{49A733D8-82D2-4E37-ACA9-8E4C0A3FA2D1}" type="parTrans" cxnId="{603FC621-1B4E-4CB5-BC2F-6F9E9E1629D3}">
      <dgm:prSet/>
      <dgm:spPr/>
      <dgm:t>
        <a:bodyPr/>
        <a:lstStyle/>
        <a:p>
          <a:endParaRPr lang="en-US"/>
        </a:p>
      </dgm:t>
    </dgm:pt>
    <dgm:pt modelId="{4E31CB65-0820-4127-9815-603718F649C8}" type="sibTrans" cxnId="{603FC621-1B4E-4CB5-BC2F-6F9E9E1629D3}">
      <dgm:prSet/>
      <dgm:spPr/>
      <dgm:t>
        <a:bodyPr/>
        <a:lstStyle/>
        <a:p>
          <a:endParaRPr lang="en-US"/>
        </a:p>
      </dgm:t>
    </dgm:pt>
    <dgm:pt modelId="{5A6806DA-6DD3-4122-AEED-06F4E4A1A498}">
      <dgm:prSet/>
      <dgm:spPr/>
      <dgm:t>
        <a:bodyPr/>
        <a:lstStyle/>
        <a:p>
          <a:r>
            <a:rPr lang="en-GB"/>
            <a:t>Both should match the requirements of the target audience</a:t>
          </a:r>
          <a:endParaRPr lang="en-US"/>
        </a:p>
      </dgm:t>
    </dgm:pt>
    <dgm:pt modelId="{4842D924-0856-45A2-A08B-EA9E975BB75B}" type="parTrans" cxnId="{F155622E-BBD4-420C-9FB8-138E092CAF65}">
      <dgm:prSet/>
      <dgm:spPr/>
      <dgm:t>
        <a:bodyPr/>
        <a:lstStyle/>
        <a:p>
          <a:endParaRPr lang="en-US"/>
        </a:p>
      </dgm:t>
    </dgm:pt>
    <dgm:pt modelId="{C034103B-9357-4D33-8790-5735B9D44EBF}" type="sibTrans" cxnId="{F155622E-BBD4-420C-9FB8-138E092CAF65}">
      <dgm:prSet/>
      <dgm:spPr/>
      <dgm:t>
        <a:bodyPr/>
        <a:lstStyle/>
        <a:p>
          <a:endParaRPr lang="en-US"/>
        </a:p>
      </dgm:t>
    </dgm:pt>
    <dgm:pt modelId="{B69A616F-3320-4240-A6A2-694D3B0A84B0}">
      <dgm:prSet/>
      <dgm:spPr/>
      <dgm:t>
        <a:bodyPr/>
        <a:lstStyle/>
        <a:p>
          <a:r>
            <a:rPr lang="en-GB"/>
            <a:t>Consider the connotations of either when designing the application</a:t>
          </a:r>
          <a:endParaRPr lang="en-US"/>
        </a:p>
      </dgm:t>
    </dgm:pt>
    <dgm:pt modelId="{ECA44BFC-AF79-40C4-BCAE-CBE6DCFA174D}" type="parTrans" cxnId="{3A55D2BF-7EB9-45BA-BDBC-9DD52D29E64B}">
      <dgm:prSet/>
      <dgm:spPr/>
      <dgm:t>
        <a:bodyPr/>
        <a:lstStyle/>
        <a:p>
          <a:endParaRPr lang="en-US"/>
        </a:p>
      </dgm:t>
    </dgm:pt>
    <dgm:pt modelId="{A59B11B6-BA99-4F40-9DFA-6949220696E4}" type="sibTrans" cxnId="{3A55D2BF-7EB9-45BA-BDBC-9DD52D29E64B}">
      <dgm:prSet/>
      <dgm:spPr/>
      <dgm:t>
        <a:bodyPr/>
        <a:lstStyle/>
        <a:p>
          <a:endParaRPr lang="en-US"/>
        </a:p>
      </dgm:t>
    </dgm:pt>
    <dgm:pt modelId="{946E23B3-B72A-43B1-838E-BBDF7D75DE13}" type="pres">
      <dgm:prSet presAssocID="{2C0476DA-0958-4D3B-976D-609A2F4699A7}" presName="Name0" presStyleCnt="0">
        <dgm:presLayoutVars>
          <dgm:dir/>
          <dgm:animLvl val="lvl"/>
          <dgm:resizeHandles val="exact"/>
        </dgm:presLayoutVars>
      </dgm:prSet>
      <dgm:spPr/>
    </dgm:pt>
    <dgm:pt modelId="{232FB653-EC7F-47BA-807D-68805B27EB5B}" type="pres">
      <dgm:prSet presAssocID="{E847821D-6C74-4E37-9EAF-725C291C2680}" presName="composite" presStyleCnt="0"/>
      <dgm:spPr/>
    </dgm:pt>
    <dgm:pt modelId="{B4799E80-C16D-4816-BD68-6D20E828D2EA}" type="pres">
      <dgm:prSet presAssocID="{E847821D-6C74-4E37-9EAF-725C291C2680}" presName="parTx" presStyleLbl="node1" presStyleIdx="0" presStyleCnt="2">
        <dgm:presLayoutVars>
          <dgm:chMax val="0"/>
          <dgm:chPref val="0"/>
          <dgm:bulletEnabled val="1"/>
        </dgm:presLayoutVars>
      </dgm:prSet>
      <dgm:spPr/>
    </dgm:pt>
    <dgm:pt modelId="{CC2EC64A-89D2-4A00-A06C-1B98509A5459}" type="pres">
      <dgm:prSet presAssocID="{E847821D-6C74-4E37-9EAF-725C291C2680}" presName="desTx" presStyleLbl="revTx" presStyleIdx="0" presStyleCnt="2">
        <dgm:presLayoutVars>
          <dgm:bulletEnabled val="1"/>
        </dgm:presLayoutVars>
      </dgm:prSet>
      <dgm:spPr/>
    </dgm:pt>
    <dgm:pt modelId="{5A606A97-3AC5-465C-8F35-AAEEC4926782}" type="pres">
      <dgm:prSet presAssocID="{89EDF61C-00C5-49AD-934D-3947F12548C9}" presName="space" presStyleCnt="0"/>
      <dgm:spPr/>
    </dgm:pt>
    <dgm:pt modelId="{ED08BC52-A0AA-4702-BC60-BF25E482E401}" type="pres">
      <dgm:prSet presAssocID="{CB279A24-E5DF-4767-BED7-1AA4D5DC59A0}" presName="composite" presStyleCnt="0"/>
      <dgm:spPr/>
    </dgm:pt>
    <dgm:pt modelId="{E6C79BF1-E84C-4D4C-9DC7-D96D671F23F4}" type="pres">
      <dgm:prSet presAssocID="{CB279A24-E5DF-4767-BED7-1AA4D5DC59A0}" presName="parTx" presStyleLbl="node1" presStyleIdx="1" presStyleCnt="2">
        <dgm:presLayoutVars>
          <dgm:chMax val="0"/>
          <dgm:chPref val="0"/>
          <dgm:bulletEnabled val="1"/>
        </dgm:presLayoutVars>
      </dgm:prSet>
      <dgm:spPr/>
    </dgm:pt>
    <dgm:pt modelId="{251DBFBD-2DD7-43A6-ADB7-8A88149149BB}" type="pres">
      <dgm:prSet presAssocID="{CB279A24-E5DF-4767-BED7-1AA4D5DC59A0}" presName="desTx" presStyleLbl="revTx" presStyleIdx="1" presStyleCnt="2">
        <dgm:presLayoutVars>
          <dgm:bulletEnabled val="1"/>
        </dgm:presLayoutVars>
      </dgm:prSet>
      <dgm:spPr/>
    </dgm:pt>
  </dgm:ptLst>
  <dgm:cxnLst>
    <dgm:cxn modelId="{DE241801-92E9-4CB9-964D-773B040497AB}" type="presOf" srcId="{2C0476DA-0958-4D3B-976D-609A2F4699A7}" destId="{946E23B3-B72A-43B1-838E-BBDF7D75DE13}" srcOrd="0" destOrd="0" presId="urn:microsoft.com/office/officeart/2005/8/layout/chevron1"/>
    <dgm:cxn modelId="{25272E0D-8E97-4A7B-8C88-9AA84C967D40}" type="presOf" srcId="{E847821D-6C74-4E37-9EAF-725C291C2680}" destId="{B4799E80-C16D-4816-BD68-6D20E828D2EA}" srcOrd="0" destOrd="0" presId="urn:microsoft.com/office/officeart/2005/8/layout/chevron1"/>
    <dgm:cxn modelId="{5002A420-F0AD-43F2-8AEF-5230C886DAFC}" srcId="{CB279A24-E5DF-4767-BED7-1AA4D5DC59A0}" destId="{90E205C7-E910-4772-9C03-67D10C172BB8}" srcOrd="1" destOrd="0" parTransId="{126DF3CF-6065-40D7-A07B-4A1C6054ABDC}" sibTransId="{96AF6132-4A43-4455-8DBE-527DBF842266}"/>
    <dgm:cxn modelId="{A2E5E220-7B0B-4557-91D8-B87916B0C18F}" type="presOf" srcId="{8411E2A1-C836-449A-A42C-464444502185}" destId="{CC2EC64A-89D2-4A00-A06C-1B98509A5459}" srcOrd="0" destOrd="1" presId="urn:microsoft.com/office/officeart/2005/8/layout/chevron1"/>
    <dgm:cxn modelId="{603FC621-1B4E-4CB5-BC2F-6F9E9E1629D3}" srcId="{CB279A24-E5DF-4767-BED7-1AA4D5DC59A0}" destId="{EEF1D470-B71A-4915-86A1-EDBC0BA7F67B}" srcOrd="2" destOrd="0" parTransId="{49A733D8-82D2-4E37-ACA9-8E4C0A3FA2D1}" sibTransId="{4E31CB65-0820-4127-9815-603718F649C8}"/>
    <dgm:cxn modelId="{E9A32D2E-4EB4-409D-917C-9D4D94087816}" type="presOf" srcId="{90E205C7-E910-4772-9C03-67D10C172BB8}" destId="{251DBFBD-2DD7-43A6-ADB7-8A88149149BB}" srcOrd="0" destOrd="1" presId="urn:microsoft.com/office/officeart/2005/8/layout/chevron1"/>
    <dgm:cxn modelId="{F155622E-BBD4-420C-9FB8-138E092CAF65}" srcId="{CB279A24-E5DF-4767-BED7-1AA4D5DC59A0}" destId="{5A6806DA-6DD3-4122-AEED-06F4E4A1A498}" srcOrd="3" destOrd="0" parTransId="{4842D924-0856-45A2-A08B-EA9E975BB75B}" sibTransId="{C034103B-9357-4D33-8790-5735B9D44EBF}"/>
    <dgm:cxn modelId="{4E8D8A5C-6238-418A-9D27-664B4FD31E3D}" type="presOf" srcId="{EEF1D470-B71A-4915-86A1-EDBC0BA7F67B}" destId="{251DBFBD-2DD7-43A6-ADB7-8A88149149BB}" srcOrd="0" destOrd="2" presId="urn:microsoft.com/office/officeart/2005/8/layout/chevron1"/>
    <dgm:cxn modelId="{E08F885F-CCB5-48D4-B620-E66DD0EEE555}" type="presOf" srcId="{7095A85B-57D4-4141-8218-97B70FF35899}" destId="{CC2EC64A-89D2-4A00-A06C-1B98509A5459}" srcOrd="0" destOrd="2" presId="urn:microsoft.com/office/officeart/2005/8/layout/chevron1"/>
    <dgm:cxn modelId="{E0F7C55F-0BD9-41F9-9054-8ECB78771539}" srcId="{E847821D-6C74-4E37-9EAF-725C291C2680}" destId="{2D85E0D0-C73E-40E1-A0D8-37343666D5EA}" srcOrd="0" destOrd="0" parTransId="{E216D507-EDC4-4C76-8866-60DADDA67881}" sibTransId="{1C9F2FD7-6EAA-44E4-BCD5-42AD62969E55}"/>
    <dgm:cxn modelId="{3A903242-D358-401E-972E-01D1E4DE9843}" srcId="{E847821D-6C74-4E37-9EAF-725C291C2680}" destId="{7095A85B-57D4-4141-8218-97B70FF35899}" srcOrd="2" destOrd="0" parTransId="{717F454A-4AE9-44C3-8017-2050719BAA0E}" sibTransId="{57AC934C-A664-4F9F-B53E-288840EE82A9}"/>
    <dgm:cxn modelId="{1F005A65-EF55-4DFC-BBB5-7E63A483D0BE}" type="presOf" srcId="{CB279A24-E5DF-4767-BED7-1AA4D5DC59A0}" destId="{E6C79BF1-E84C-4D4C-9DC7-D96D671F23F4}" srcOrd="0" destOrd="0" presId="urn:microsoft.com/office/officeart/2005/8/layout/chevron1"/>
    <dgm:cxn modelId="{27A53166-941B-4877-9288-6E582C91DA5D}" type="presOf" srcId="{D821226F-B988-4C55-B6C9-DAE692169229}" destId="{251DBFBD-2DD7-43A6-ADB7-8A88149149BB}" srcOrd="0" destOrd="0" presId="urn:microsoft.com/office/officeart/2005/8/layout/chevron1"/>
    <dgm:cxn modelId="{DFFF1768-BEE0-49EF-A409-0F4B69BD86B1}" type="presOf" srcId="{2D85E0D0-C73E-40E1-A0D8-37343666D5EA}" destId="{CC2EC64A-89D2-4A00-A06C-1B98509A5459}" srcOrd="0" destOrd="0" presId="urn:microsoft.com/office/officeart/2005/8/layout/chevron1"/>
    <dgm:cxn modelId="{4258116F-D25C-4768-8DE1-58913FC71B7B}" type="presOf" srcId="{5A6806DA-6DD3-4122-AEED-06F4E4A1A498}" destId="{251DBFBD-2DD7-43A6-ADB7-8A88149149BB}" srcOrd="0" destOrd="3" presId="urn:microsoft.com/office/officeart/2005/8/layout/chevron1"/>
    <dgm:cxn modelId="{431CF778-9977-463A-ACEE-A3438F3DF0E2}" srcId="{2C0476DA-0958-4D3B-976D-609A2F4699A7}" destId="{CB279A24-E5DF-4767-BED7-1AA4D5DC59A0}" srcOrd="1" destOrd="0" parTransId="{E2787478-DB6C-46AE-BB46-6FB7480AED51}" sibTransId="{FF0A4FDC-CEC8-4E46-A9E0-937A2350FF10}"/>
    <dgm:cxn modelId="{3E90E59C-D831-4BAB-9DD5-95CF3CF80C1B}" type="presOf" srcId="{B69A616F-3320-4240-A6A2-694D3B0A84B0}" destId="{251DBFBD-2DD7-43A6-ADB7-8A88149149BB}" srcOrd="0" destOrd="4" presId="urn:microsoft.com/office/officeart/2005/8/layout/chevron1"/>
    <dgm:cxn modelId="{58AFBEB7-6FF1-4863-AD7C-C482132E5D8B}" srcId="{2C0476DA-0958-4D3B-976D-609A2F4699A7}" destId="{E847821D-6C74-4E37-9EAF-725C291C2680}" srcOrd="0" destOrd="0" parTransId="{AA665365-D82E-42EF-A049-44E09FB04CD1}" sibTransId="{89EDF61C-00C5-49AD-934D-3947F12548C9}"/>
    <dgm:cxn modelId="{3A55D2BF-7EB9-45BA-BDBC-9DD52D29E64B}" srcId="{CB279A24-E5DF-4767-BED7-1AA4D5DC59A0}" destId="{B69A616F-3320-4240-A6A2-694D3B0A84B0}" srcOrd="4" destOrd="0" parTransId="{ECA44BFC-AF79-40C4-BCAE-CBE6DCFA174D}" sibTransId="{A59B11B6-BA99-4F40-9DFA-6949220696E4}"/>
    <dgm:cxn modelId="{CEF50CEC-DC09-4249-898D-D0E1A023FAF0}" srcId="{CB279A24-E5DF-4767-BED7-1AA4D5DC59A0}" destId="{D821226F-B988-4C55-B6C9-DAE692169229}" srcOrd="0" destOrd="0" parTransId="{C2C33A31-ECB2-4CED-8628-5B336F1A63B0}" sibTransId="{A2911216-5A8A-472C-B6BA-B54045D34537}"/>
    <dgm:cxn modelId="{25D551F0-CE87-4A6C-9EBD-7CA5B9168D99}" srcId="{E847821D-6C74-4E37-9EAF-725C291C2680}" destId="{8411E2A1-C836-449A-A42C-464444502185}" srcOrd="1" destOrd="0" parTransId="{C384F36C-2D06-415C-A811-0E19D5CFDBD8}" sibTransId="{1A3399E4-D40B-4693-AB6B-87D961387F85}"/>
    <dgm:cxn modelId="{69C031DC-6728-4E02-976F-60F10D460981}" type="presParOf" srcId="{946E23B3-B72A-43B1-838E-BBDF7D75DE13}" destId="{232FB653-EC7F-47BA-807D-68805B27EB5B}" srcOrd="0" destOrd="0" presId="urn:microsoft.com/office/officeart/2005/8/layout/chevron1"/>
    <dgm:cxn modelId="{34430400-805F-4856-AD82-B252DC38175F}" type="presParOf" srcId="{232FB653-EC7F-47BA-807D-68805B27EB5B}" destId="{B4799E80-C16D-4816-BD68-6D20E828D2EA}" srcOrd="0" destOrd="0" presId="urn:microsoft.com/office/officeart/2005/8/layout/chevron1"/>
    <dgm:cxn modelId="{9B489B34-027D-4B90-8495-46FB2E65756F}" type="presParOf" srcId="{232FB653-EC7F-47BA-807D-68805B27EB5B}" destId="{CC2EC64A-89D2-4A00-A06C-1B98509A5459}" srcOrd="1" destOrd="0" presId="urn:microsoft.com/office/officeart/2005/8/layout/chevron1"/>
    <dgm:cxn modelId="{16C6EEA8-87E0-4D7C-8603-E18D53745644}" type="presParOf" srcId="{946E23B3-B72A-43B1-838E-BBDF7D75DE13}" destId="{5A606A97-3AC5-465C-8F35-AAEEC4926782}" srcOrd="1" destOrd="0" presId="urn:microsoft.com/office/officeart/2005/8/layout/chevron1"/>
    <dgm:cxn modelId="{F1B8B4AE-E8BC-4F17-B1FB-CA4CCE4A7135}" type="presParOf" srcId="{946E23B3-B72A-43B1-838E-BBDF7D75DE13}" destId="{ED08BC52-A0AA-4702-BC60-BF25E482E401}" srcOrd="2" destOrd="0" presId="urn:microsoft.com/office/officeart/2005/8/layout/chevron1"/>
    <dgm:cxn modelId="{E3EB1B4B-970D-40E9-8984-2B15587A2D19}" type="presParOf" srcId="{ED08BC52-A0AA-4702-BC60-BF25E482E401}" destId="{E6C79BF1-E84C-4D4C-9DC7-D96D671F23F4}" srcOrd="0" destOrd="0" presId="urn:microsoft.com/office/officeart/2005/8/layout/chevron1"/>
    <dgm:cxn modelId="{78D47693-8461-4FA8-A164-992F82040264}" type="presParOf" srcId="{ED08BC52-A0AA-4702-BC60-BF25E482E401}" destId="{251DBFBD-2DD7-43A6-ADB7-8A88149149BB}"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96A819-2504-461C-8960-AE0E7BE2FB5B}"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CB5C8D8E-8A55-4C74-9B05-A5B141DCB9B3}">
      <dgm:prSet/>
      <dgm:spPr/>
      <dgm:t>
        <a:bodyPr/>
        <a:lstStyle/>
        <a:p>
          <a:r>
            <a:rPr lang="en-GB"/>
            <a:t>Limitations</a:t>
          </a:r>
          <a:endParaRPr lang="en-US"/>
        </a:p>
      </dgm:t>
    </dgm:pt>
    <dgm:pt modelId="{FA9E4A14-2B50-4E8E-954E-69C2A0DBF374}" type="parTrans" cxnId="{5F2F893A-262F-4286-8B7F-006705BBB4A3}">
      <dgm:prSet/>
      <dgm:spPr/>
      <dgm:t>
        <a:bodyPr/>
        <a:lstStyle/>
        <a:p>
          <a:endParaRPr lang="en-US"/>
        </a:p>
      </dgm:t>
    </dgm:pt>
    <dgm:pt modelId="{B01D29DD-D9EF-4BCE-A1F3-41E602FB4846}" type="sibTrans" cxnId="{5F2F893A-262F-4286-8B7F-006705BBB4A3}">
      <dgm:prSet/>
      <dgm:spPr/>
      <dgm:t>
        <a:bodyPr/>
        <a:lstStyle/>
        <a:p>
          <a:endParaRPr lang="en-US"/>
        </a:p>
      </dgm:t>
    </dgm:pt>
    <dgm:pt modelId="{956E7F89-33AF-408F-8EE1-35948787B0DF}">
      <dgm:prSet/>
      <dgm:spPr/>
      <dgm:t>
        <a:bodyPr/>
        <a:lstStyle/>
        <a:p>
          <a:r>
            <a:rPr lang="en-GB"/>
            <a:t>The nature of qualitative data</a:t>
          </a:r>
          <a:endParaRPr lang="en-US"/>
        </a:p>
      </dgm:t>
    </dgm:pt>
    <dgm:pt modelId="{731A1660-08FE-460F-BE1B-352D2D9D0261}" type="parTrans" cxnId="{3691A852-6511-4EB8-9834-08609A605C8B}">
      <dgm:prSet/>
      <dgm:spPr/>
      <dgm:t>
        <a:bodyPr/>
        <a:lstStyle/>
        <a:p>
          <a:endParaRPr lang="en-US"/>
        </a:p>
      </dgm:t>
    </dgm:pt>
    <dgm:pt modelId="{4195AC2E-7A75-480D-AC53-C83B63211148}" type="sibTrans" cxnId="{3691A852-6511-4EB8-9834-08609A605C8B}">
      <dgm:prSet/>
      <dgm:spPr/>
      <dgm:t>
        <a:bodyPr/>
        <a:lstStyle/>
        <a:p>
          <a:endParaRPr lang="en-US"/>
        </a:p>
      </dgm:t>
    </dgm:pt>
    <dgm:pt modelId="{94F4EF23-5EF0-42DE-AF30-626C7A28D6FF}">
      <dgm:prSet/>
      <dgm:spPr/>
      <dgm:t>
        <a:bodyPr/>
        <a:lstStyle/>
        <a:p>
          <a:r>
            <a:rPr lang="en-GB"/>
            <a:t>Sample size</a:t>
          </a:r>
          <a:endParaRPr lang="en-US"/>
        </a:p>
      </dgm:t>
    </dgm:pt>
    <dgm:pt modelId="{B01B1558-DB8E-43BA-A54B-D471073FF83D}" type="parTrans" cxnId="{9F9CBF00-C347-41A2-B5BA-77A666274B26}">
      <dgm:prSet/>
      <dgm:spPr/>
      <dgm:t>
        <a:bodyPr/>
        <a:lstStyle/>
        <a:p>
          <a:endParaRPr lang="en-US"/>
        </a:p>
      </dgm:t>
    </dgm:pt>
    <dgm:pt modelId="{3B0960EC-A436-4776-974D-3C9670E9D867}" type="sibTrans" cxnId="{9F9CBF00-C347-41A2-B5BA-77A666274B26}">
      <dgm:prSet/>
      <dgm:spPr/>
      <dgm:t>
        <a:bodyPr/>
        <a:lstStyle/>
        <a:p>
          <a:endParaRPr lang="en-US"/>
        </a:p>
      </dgm:t>
    </dgm:pt>
    <dgm:pt modelId="{D257A21B-AF0D-4AEA-897E-8FF1630F354F}">
      <dgm:prSet/>
      <dgm:spPr/>
      <dgm:t>
        <a:bodyPr/>
        <a:lstStyle/>
        <a:p>
          <a:r>
            <a:rPr lang="en-GB"/>
            <a:t>Technical ability</a:t>
          </a:r>
          <a:endParaRPr lang="en-US"/>
        </a:p>
      </dgm:t>
    </dgm:pt>
    <dgm:pt modelId="{11FECD0F-CD13-4B0B-95BB-D4F7C5A4CEA4}" type="parTrans" cxnId="{9AB821ED-A5CB-4460-8A67-B55826800C95}">
      <dgm:prSet/>
      <dgm:spPr/>
      <dgm:t>
        <a:bodyPr/>
        <a:lstStyle/>
        <a:p>
          <a:endParaRPr lang="en-US"/>
        </a:p>
      </dgm:t>
    </dgm:pt>
    <dgm:pt modelId="{55C22D4F-C73D-4244-BDB9-35CD9B20A9DB}" type="sibTrans" cxnId="{9AB821ED-A5CB-4460-8A67-B55826800C95}">
      <dgm:prSet/>
      <dgm:spPr/>
      <dgm:t>
        <a:bodyPr/>
        <a:lstStyle/>
        <a:p>
          <a:endParaRPr lang="en-US"/>
        </a:p>
      </dgm:t>
    </dgm:pt>
    <dgm:pt modelId="{D1D20B1C-2CE7-440B-B598-BCDC68BBEE12}">
      <dgm:prSet/>
      <dgm:spPr/>
      <dgm:t>
        <a:bodyPr/>
        <a:lstStyle/>
        <a:p>
          <a:r>
            <a:rPr lang="en-GB"/>
            <a:t>Future works</a:t>
          </a:r>
          <a:endParaRPr lang="en-US"/>
        </a:p>
      </dgm:t>
    </dgm:pt>
    <dgm:pt modelId="{F2D2CFF5-EAD9-4DCE-9FAF-5273A131710F}" type="parTrans" cxnId="{5204DE21-F05C-4566-B2C5-BF0CA80B5653}">
      <dgm:prSet/>
      <dgm:spPr/>
      <dgm:t>
        <a:bodyPr/>
        <a:lstStyle/>
        <a:p>
          <a:endParaRPr lang="en-US"/>
        </a:p>
      </dgm:t>
    </dgm:pt>
    <dgm:pt modelId="{08758DBC-717E-44DB-864F-30019581B2E4}" type="sibTrans" cxnId="{5204DE21-F05C-4566-B2C5-BF0CA80B5653}">
      <dgm:prSet/>
      <dgm:spPr/>
      <dgm:t>
        <a:bodyPr/>
        <a:lstStyle/>
        <a:p>
          <a:endParaRPr lang="en-US"/>
        </a:p>
      </dgm:t>
    </dgm:pt>
    <dgm:pt modelId="{B03EB5BB-6773-4BEB-816A-AFABD840C07F}">
      <dgm:prSet/>
      <dgm:spPr/>
      <dgm:t>
        <a:bodyPr/>
        <a:lstStyle/>
        <a:p>
          <a:r>
            <a:rPr lang="en-GB" dirty="0"/>
            <a:t>Server-side metrics</a:t>
          </a:r>
          <a:endParaRPr lang="en-US" dirty="0"/>
        </a:p>
      </dgm:t>
    </dgm:pt>
    <dgm:pt modelId="{00CC059F-6848-492A-BB1F-3BBD6641A5C8}" type="parTrans" cxnId="{817D626E-F82F-483D-A0CA-96580C34F6CA}">
      <dgm:prSet/>
      <dgm:spPr/>
      <dgm:t>
        <a:bodyPr/>
        <a:lstStyle/>
        <a:p>
          <a:endParaRPr lang="en-US"/>
        </a:p>
      </dgm:t>
    </dgm:pt>
    <dgm:pt modelId="{DF2D6C6C-3658-4F38-B870-DC7258778755}" type="sibTrans" cxnId="{817D626E-F82F-483D-A0CA-96580C34F6CA}">
      <dgm:prSet/>
      <dgm:spPr/>
      <dgm:t>
        <a:bodyPr/>
        <a:lstStyle/>
        <a:p>
          <a:endParaRPr lang="en-US"/>
        </a:p>
      </dgm:t>
    </dgm:pt>
    <dgm:pt modelId="{BF6F70E2-5AB3-449E-BE79-2CD8955EE8B0}">
      <dgm:prSet/>
      <dgm:spPr/>
      <dgm:t>
        <a:bodyPr/>
        <a:lstStyle/>
        <a:p>
          <a:r>
            <a:rPr lang="en-GB"/>
            <a:t>Key client-side metrics</a:t>
          </a:r>
          <a:endParaRPr lang="en-US"/>
        </a:p>
      </dgm:t>
    </dgm:pt>
    <dgm:pt modelId="{31850E4C-494F-4208-83A9-A41D6743069C}" type="parTrans" cxnId="{CB370B4E-A08E-42AB-8AFD-155E3208E671}">
      <dgm:prSet/>
      <dgm:spPr/>
      <dgm:t>
        <a:bodyPr/>
        <a:lstStyle/>
        <a:p>
          <a:endParaRPr lang="en-US"/>
        </a:p>
      </dgm:t>
    </dgm:pt>
    <dgm:pt modelId="{15CBE3CD-599F-443E-B2F3-B3723D984C16}" type="sibTrans" cxnId="{CB370B4E-A08E-42AB-8AFD-155E3208E671}">
      <dgm:prSet/>
      <dgm:spPr/>
      <dgm:t>
        <a:bodyPr/>
        <a:lstStyle/>
        <a:p>
          <a:endParaRPr lang="en-US"/>
        </a:p>
      </dgm:t>
    </dgm:pt>
    <dgm:pt modelId="{007A4FFA-2366-4B9D-85C5-D5471788E8A4}">
      <dgm:prSet/>
      <dgm:spPr/>
      <dgm:t>
        <a:bodyPr/>
        <a:lstStyle/>
        <a:p>
          <a:r>
            <a:rPr lang="en-GB"/>
            <a:t>Re-conducting this study</a:t>
          </a:r>
          <a:endParaRPr lang="en-US"/>
        </a:p>
      </dgm:t>
    </dgm:pt>
    <dgm:pt modelId="{1EDA4321-DC02-4073-AEFC-F42039014725}" type="parTrans" cxnId="{AAA2EA74-D2DA-4137-A4D3-869AB90CB036}">
      <dgm:prSet/>
      <dgm:spPr/>
      <dgm:t>
        <a:bodyPr/>
        <a:lstStyle/>
        <a:p>
          <a:endParaRPr lang="en-US"/>
        </a:p>
      </dgm:t>
    </dgm:pt>
    <dgm:pt modelId="{FE1C629B-101C-4EFD-800C-A8AB9518E7D9}" type="sibTrans" cxnId="{AAA2EA74-D2DA-4137-A4D3-869AB90CB036}">
      <dgm:prSet/>
      <dgm:spPr/>
      <dgm:t>
        <a:bodyPr/>
        <a:lstStyle/>
        <a:p>
          <a:endParaRPr lang="en-US"/>
        </a:p>
      </dgm:t>
    </dgm:pt>
    <dgm:pt modelId="{75484872-E3BE-4DEC-BD5B-17BF127F57D0}">
      <dgm:prSet/>
      <dgm:spPr/>
      <dgm:t>
        <a:bodyPr/>
        <a:lstStyle/>
        <a:p>
          <a:r>
            <a:rPr lang="en-GB"/>
            <a:t>How best to communicate technical design principles to non-technical users</a:t>
          </a:r>
          <a:endParaRPr lang="en-US"/>
        </a:p>
      </dgm:t>
    </dgm:pt>
    <dgm:pt modelId="{EEF9756E-A54E-456D-851D-3D838A37572C}" type="parTrans" cxnId="{C51C438F-8CE2-4BFC-B66C-095D0AE2296C}">
      <dgm:prSet/>
      <dgm:spPr/>
      <dgm:t>
        <a:bodyPr/>
        <a:lstStyle/>
        <a:p>
          <a:endParaRPr lang="en-US"/>
        </a:p>
      </dgm:t>
    </dgm:pt>
    <dgm:pt modelId="{2677D399-82F3-4389-9452-50C3EB922D43}" type="sibTrans" cxnId="{C51C438F-8CE2-4BFC-B66C-095D0AE2296C}">
      <dgm:prSet/>
      <dgm:spPr/>
      <dgm:t>
        <a:bodyPr/>
        <a:lstStyle/>
        <a:p>
          <a:endParaRPr lang="en-US"/>
        </a:p>
      </dgm:t>
    </dgm:pt>
    <dgm:pt modelId="{15A0C700-698A-4482-8D83-87B0BF196A47}" type="pres">
      <dgm:prSet presAssocID="{A996A819-2504-461C-8960-AE0E7BE2FB5B}" presName="linear" presStyleCnt="0">
        <dgm:presLayoutVars>
          <dgm:animLvl val="lvl"/>
          <dgm:resizeHandles val="exact"/>
        </dgm:presLayoutVars>
      </dgm:prSet>
      <dgm:spPr/>
    </dgm:pt>
    <dgm:pt modelId="{1447EE2A-59EA-48D7-8B1F-C4F65EA8A191}" type="pres">
      <dgm:prSet presAssocID="{CB5C8D8E-8A55-4C74-9B05-A5B141DCB9B3}" presName="parentText" presStyleLbl="node1" presStyleIdx="0" presStyleCnt="2">
        <dgm:presLayoutVars>
          <dgm:chMax val="0"/>
          <dgm:bulletEnabled val="1"/>
        </dgm:presLayoutVars>
      </dgm:prSet>
      <dgm:spPr/>
    </dgm:pt>
    <dgm:pt modelId="{3F471EDD-F72C-4704-A6D7-C52878024A38}" type="pres">
      <dgm:prSet presAssocID="{CB5C8D8E-8A55-4C74-9B05-A5B141DCB9B3}" presName="childText" presStyleLbl="revTx" presStyleIdx="0" presStyleCnt="2">
        <dgm:presLayoutVars>
          <dgm:bulletEnabled val="1"/>
        </dgm:presLayoutVars>
      </dgm:prSet>
      <dgm:spPr/>
    </dgm:pt>
    <dgm:pt modelId="{61CFEDC7-2716-4AED-8FD8-120708136F43}" type="pres">
      <dgm:prSet presAssocID="{D1D20B1C-2CE7-440B-B598-BCDC68BBEE12}" presName="parentText" presStyleLbl="node1" presStyleIdx="1" presStyleCnt="2">
        <dgm:presLayoutVars>
          <dgm:chMax val="0"/>
          <dgm:bulletEnabled val="1"/>
        </dgm:presLayoutVars>
      </dgm:prSet>
      <dgm:spPr/>
    </dgm:pt>
    <dgm:pt modelId="{690BC30E-0985-4423-81F0-5B732CFFE694}" type="pres">
      <dgm:prSet presAssocID="{D1D20B1C-2CE7-440B-B598-BCDC68BBEE12}" presName="childText" presStyleLbl="revTx" presStyleIdx="1" presStyleCnt="2">
        <dgm:presLayoutVars>
          <dgm:bulletEnabled val="1"/>
        </dgm:presLayoutVars>
      </dgm:prSet>
      <dgm:spPr/>
    </dgm:pt>
  </dgm:ptLst>
  <dgm:cxnLst>
    <dgm:cxn modelId="{9F9CBF00-C347-41A2-B5BA-77A666274B26}" srcId="{CB5C8D8E-8A55-4C74-9B05-A5B141DCB9B3}" destId="{94F4EF23-5EF0-42DE-AF30-626C7A28D6FF}" srcOrd="1" destOrd="0" parTransId="{B01B1558-DB8E-43BA-A54B-D471073FF83D}" sibTransId="{3B0960EC-A436-4776-974D-3C9670E9D867}"/>
    <dgm:cxn modelId="{5204DE21-F05C-4566-B2C5-BF0CA80B5653}" srcId="{A996A819-2504-461C-8960-AE0E7BE2FB5B}" destId="{D1D20B1C-2CE7-440B-B598-BCDC68BBEE12}" srcOrd="1" destOrd="0" parTransId="{F2D2CFF5-EAD9-4DCE-9FAF-5273A131710F}" sibTransId="{08758DBC-717E-44DB-864F-30019581B2E4}"/>
    <dgm:cxn modelId="{DC7C9728-DE38-41B5-9A3F-9FC71AFA2915}" type="presOf" srcId="{007A4FFA-2366-4B9D-85C5-D5471788E8A4}" destId="{690BC30E-0985-4423-81F0-5B732CFFE694}" srcOrd="0" destOrd="2" presId="urn:microsoft.com/office/officeart/2005/8/layout/vList2"/>
    <dgm:cxn modelId="{1A5E0B2D-3452-4A9A-9C15-92BECF7268AC}" type="presOf" srcId="{B03EB5BB-6773-4BEB-816A-AFABD840C07F}" destId="{690BC30E-0985-4423-81F0-5B732CFFE694}" srcOrd="0" destOrd="0" presId="urn:microsoft.com/office/officeart/2005/8/layout/vList2"/>
    <dgm:cxn modelId="{3A841E2D-C79C-4247-A360-B6B77E3D0591}" type="presOf" srcId="{A996A819-2504-461C-8960-AE0E7BE2FB5B}" destId="{15A0C700-698A-4482-8D83-87B0BF196A47}" srcOrd="0" destOrd="0" presId="urn:microsoft.com/office/officeart/2005/8/layout/vList2"/>
    <dgm:cxn modelId="{5F2F893A-262F-4286-8B7F-006705BBB4A3}" srcId="{A996A819-2504-461C-8960-AE0E7BE2FB5B}" destId="{CB5C8D8E-8A55-4C74-9B05-A5B141DCB9B3}" srcOrd="0" destOrd="0" parTransId="{FA9E4A14-2B50-4E8E-954E-69C2A0DBF374}" sibTransId="{B01D29DD-D9EF-4BCE-A1F3-41E602FB4846}"/>
    <dgm:cxn modelId="{CB370B4E-A08E-42AB-8AFD-155E3208E671}" srcId="{D1D20B1C-2CE7-440B-B598-BCDC68BBEE12}" destId="{BF6F70E2-5AB3-449E-BE79-2CD8955EE8B0}" srcOrd="1" destOrd="0" parTransId="{31850E4C-494F-4208-83A9-A41D6743069C}" sibTransId="{15CBE3CD-599F-443E-B2F3-B3723D984C16}"/>
    <dgm:cxn modelId="{817D626E-F82F-483D-A0CA-96580C34F6CA}" srcId="{D1D20B1C-2CE7-440B-B598-BCDC68BBEE12}" destId="{B03EB5BB-6773-4BEB-816A-AFABD840C07F}" srcOrd="0" destOrd="0" parTransId="{00CC059F-6848-492A-BB1F-3BBD6641A5C8}" sibTransId="{DF2D6C6C-3658-4F38-B870-DC7258778755}"/>
    <dgm:cxn modelId="{BDC11952-D8C1-4AEF-8433-002D83595F70}" type="presOf" srcId="{94F4EF23-5EF0-42DE-AF30-626C7A28D6FF}" destId="{3F471EDD-F72C-4704-A6D7-C52878024A38}" srcOrd="0" destOrd="1" presId="urn:microsoft.com/office/officeart/2005/8/layout/vList2"/>
    <dgm:cxn modelId="{3691A852-6511-4EB8-9834-08609A605C8B}" srcId="{CB5C8D8E-8A55-4C74-9B05-A5B141DCB9B3}" destId="{956E7F89-33AF-408F-8EE1-35948787B0DF}" srcOrd="0" destOrd="0" parTransId="{731A1660-08FE-460F-BE1B-352D2D9D0261}" sibTransId="{4195AC2E-7A75-480D-AC53-C83B63211148}"/>
    <dgm:cxn modelId="{AAA2EA74-D2DA-4137-A4D3-869AB90CB036}" srcId="{D1D20B1C-2CE7-440B-B598-BCDC68BBEE12}" destId="{007A4FFA-2366-4B9D-85C5-D5471788E8A4}" srcOrd="2" destOrd="0" parTransId="{1EDA4321-DC02-4073-AEFC-F42039014725}" sibTransId="{FE1C629B-101C-4EFD-800C-A8AB9518E7D9}"/>
    <dgm:cxn modelId="{61CD657D-78A4-4009-95A1-C0A89EBCCE45}" type="presOf" srcId="{75484872-E3BE-4DEC-BD5B-17BF127F57D0}" destId="{690BC30E-0985-4423-81F0-5B732CFFE694}" srcOrd="0" destOrd="3" presId="urn:microsoft.com/office/officeart/2005/8/layout/vList2"/>
    <dgm:cxn modelId="{C51C438F-8CE2-4BFC-B66C-095D0AE2296C}" srcId="{D1D20B1C-2CE7-440B-B598-BCDC68BBEE12}" destId="{75484872-E3BE-4DEC-BD5B-17BF127F57D0}" srcOrd="3" destOrd="0" parTransId="{EEF9756E-A54E-456D-851D-3D838A37572C}" sibTransId="{2677D399-82F3-4389-9452-50C3EB922D43}"/>
    <dgm:cxn modelId="{748B4399-33FB-4458-9E71-51D0283C9C2C}" type="presOf" srcId="{D1D20B1C-2CE7-440B-B598-BCDC68BBEE12}" destId="{61CFEDC7-2716-4AED-8FD8-120708136F43}" srcOrd="0" destOrd="0" presId="urn:microsoft.com/office/officeart/2005/8/layout/vList2"/>
    <dgm:cxn modelId="{79D5739B-C513-4D5B-A321-E50D69BCBB54}" type="presOf" srcId="{956E7F89-33AF-408F-8EE1-35948787B0DF}" destId="{3F471EDD-F72C-4704-A6D7-C52878024A38}" srcOrd="0" destOrd="0" presId="urn:microsoft.com/office/officeart/2005/8/layout/vList2"/>
    <dgm:cxn modelId="{FD42D7E9-1FB6-4CB2-9359-EAAB5EDD08D1}" type="presOf" srcId="{BF6F70E2-5AB3-449E-BE79-2CD8955EE8B0}" destId="{690BC30E-0985-4423-81F0-5B732CFFE694}" srcOrd="0" destOrd="1" presId="urn:microsoft.com/office/officeart/2005/8/layout/vList2"/>
    <dgm:cxn modelId="{9AB821ED-A5CB-4460-8A67-B55826800C95}" srcId="{CB5C8D8E-8A55-4C74-9B05-A5B141DCB9B3}" destId="{D257A21B-AF0D-4AEA-897E-8FF1630F354F}" srcOrd="2" destOrd="0" parTransId="{11FECD0F-CD13-4B0B-95BB-D4F7C5A4CEA4}" sibTransId="{55C22D4F-C73D-4244-BDB9-35CD9B20A9DB}"/>
    <dgm:cxn modelId="{77591EEF-972D-480E-8E42-8622143E1B40}" type="presOf" srcId="{D257A21B-AF0D-4AEA-897E-8FF1630F354F}" destId="{3F471EDD-F72C-4704-A6D7-C52878024A38}" srcOrd="0" destOrd="2" presId="urn:microsoft.com/office/officeart/2005/8/layout/vList2"/>
    <dgm:cxn modelId="{75D794F3-EA51-49C1-945A-A31B09B889B4}" type="presOf" srcId="{CB5C8D8E-8A55-4C74-9B05-A5B141DCB9B3}" destId="{1447EE2A-59EA-48D7-8B1F-C4F65EA8A191}" srcOrd="0" destOrd="0" presId="urn:microsoft.com/office/officeart/2005/8/layout/vList2"/>
    <dgm:cxn modelId="{FD70F491-3A0D-41C3-A802-2CA430D0EE98}" type="presParOf" srcId="{15A0C700-698A-4482-8D83-87B0BF196A47}" destId="{1447EE2A-59EA-48D7-8B1F-C4F65EA8A191}" srcOrd="0" destOrd="0" presId="urn:microsoft.com/office/officeart/2005/8/layout/vList2"/>
    <dgm:cxn modelId="{47668736-6D03-4A37-AB62-C936B8E5C57C}" type="presParOf" srcId="{15A0C700-698A-4482-8D83-87B0BF196A47}" destId="{3F471EDD-F72C-4704-A6D7-C52878024A38}" srcOrd="1" destOrd="0" presId="urn:microsoft.com/office/officeart/2005/8/layout/vList2"/>
    <dgm:cxn modelId="{820EE71C-B081-44F5-AA42-BB6043F7E270}" type="presParOf" srcId="{15A0C700-698A-4482-8D83-87B0BF196A47}" destId="{61CFEDC7-2716-4AED-8FD8-120708136F43}" srcOrd="2" destOrd="0" presId="urn:microsoft.com/office/officeart/2005/8/layout/vList2"/>
    <dgm:cxn modelId="{BBF4DD52-AFCA-47B2-81FF-B57C2E86CD24}" type="presParOf" srcId="{15A0C700-698A-4482-8D83-87B0BF196A47}" destId="{690BC30E-0985-4423-81F0-5B732CFFE69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CA1BE-740F-493D-995B-F3FF782A70E2}">
      <dsp:nvSpPr>
        <dsp:cNvPr id="0" name=""/>
        <dsp:cNvSpPr/>
      </dsp:nvSpPr>
      <dsp:spPr>
        <a:xfrm>
          <a:off x="5308" y="41261"/>
          <a:ext cx="5360491" cy="135000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General data protection act</a:t>
          </a:r>
        </a:p>
      </dsp:txBody>
      <dsp:txXfrm>
        <a:off x="680308" y="41261"/>
        <a:ext cx="4010491" cy="1350000"/>
      </dsp:txXfrm>
    </dsp:sp>
    <dsp:sp modelId="{3E322DD7-ED4F-4347-A9B8-848D8C80B6D6}">
      <dsp:nvSpPr>
        <dsp:cNvPr id="0" name=""/>
        <dsp:cNvSpPr/>
      </dsp:nvSpPr>
      <dsp:spPr>
        <a:xfrm>
          <a:off x="5308" y="1560012"/>
          <a:ext cx="4288393" cy="27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a:t>Disclaimer at the beginning of each form</a:t>
          </a:r>
        </a:p>
        <a:p>
          <a:pPr marL="228600" lvl="1" indent="-228600" algn="l" defTabSz="1111250">
            <a:lnSpc>
              <a:spcPct val="90000"/>
            </a:lnSpc>
            <a:spcBef>
              <a:spcPct val="0"/>
            </a:spcBef>
            <a:spcAft>
              <a:spcPct val="15000"/>
            </a:spcAft>
            <a:buChar char="•"/>
          </a:pPr>
          <a:r>
            <a:rPr lang="en-US" sz="2500" kern="1200"/>
            <a:t>Brief</a:t>
          </a:r>
        </a:p>
        <a:p>
          <a:pPr marL="228600" lvl="1" indent="-228600" algn="l" defTabSz="1111250">
            <a:lnSpc>
              <a:spcPct val="90000"/>
            </a:lnSpc>
            <a:spcBef>
              <a:spcPct val="0"/>
            </a:spcBef>
            <a:spcAft>
              <a:spcPct val="15000"/>
            </a:spcAft>
            <a:buChar char="•"/>
          </a:pPr>
          <a:r>
            <a:rPr lang="en-US" sz="2500" kern="1200"/>
            <a:t>Debrief</a:t>
          </a:r>
        </a:p>
        <a:p>
          <a:pPr marL="228600" lvl="1" indent="-228600" algn="l" defTabSz="1111250">
            <a:lnSpc>
              <a:spcPct val="90000"/>
            </a:lnSpc>
            <a:spcBef>
              <a:spcPct val="0"/>
            </a:spcBef>
            <a:spcAft>
              <a:spcPct val="15000"/>
            </a:spcAft>
            <a:buChar char="•"/>
          </a:pPr>
          <a:r>
            <a:rPr lang="en-US" sz="2500" kern="1200"/>
            <a:t>Consent form</a:t>
          </a:r>
        </a:p>
        <a:p>
          <a:pPr marL="228600" lvl="1" indent="-228600" algn="l" defTabSz="1111250">
            <a:lnSpc>
              <a:spcPct val="90000"/>
            </a:lnSpc>
            <a:spcBef>
              <a:spcPct val="0"/>
            </a:spcBef>
            <a:spcAft>
              <a:spcPct val="15000"/>
            </a:spcAft>
            <a:buChar char="•"/>
          </a:pPr>
          <a:r>
            <a:rPr lang="en-US" sz="2500" kern="1200"/>
            <a:t>3 week removal period</a:t>
          </a:r>
        </a:p>
        <a:p>
          <a:pPr marL="228600" lvl="1" indent="-228600" algn="l" defTabSz="1111250">
            <a:lnSpc>
              <a:spcPct val="90000"/>
            </a:lnSpc>
            <a:spcBef>
              <a:spcPct val="0"/>
            </a:spcBef>
            <a:spcAft>
              <a:spcPct val="15000"/>
            </a:spcAft>
            <a:buChar char="•"/>
          </a:pPr>
          <a:r>
            <a:rPr lang="en-US" sz="2500" kern="1200"/>
            <a:t>Anonymized data</a:t>
          </a:r>
        </a:p>
      </dsp:txBody>
      <dsp:txXfrm>
        <a:off x="5308" y="1560012"/>
        <a:ext cx="4288393" cy="2756250"/>
      </dsp:txXfrm>
    </dsp:sp>
    <dsp:sp modelId="{D047F48E-962E-46CC-93F5-CECDB2DBE9C6}">
      <dsp:nvSpPr>
        <dsp:cNvPr id="0" name=""/>
        <dsp:cNvSpPr/>
      </dsp:nvSpPr>
      <dsp:spPr>
        <a:xfrm>
          <a:off x="5149800" y="41261"/>
          <a:ext cx="5360491" cy="1350000"/>
        </a:xfrm>
        <a:prstGeom prst="chevron">
          <a:avLst/>
        </a:prstGeom>
        <a:solidFill>
          <a:schemeClr val="accent5">
            <a:hueOff val="-1498094"/>
            <a:satOff val="-6830"/>
            <a:lumOff val="-33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Login and registering</a:t>
          </a:r>
        </a:p>
      </dsp:txBody>
      <dsp:txXfrm>
        <a:off x="5824800" y="41261"/>
        <a:ext cx="4010491" cy="1350000"/>
      </dsp:txXfrm>
    </dsp:sp>
    <dsp:sp modelId="{D65BF4CE-2B18-4BDB-B511-2EE982CA2153}">
      <dsp:nvSpPr>
        <dsp:cNvPr id="0" name=""/>
        <dsp:cNvSpPr/>
      </dsp:nvSpPr>
      <dsp:spPr>
        <a:xfrm>
          <a:off x="5149800" y="1560012"/>
          <a:ext cx="4288393" cy="27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11250">
            <a:lnSpc>
              <a:spcPct val="90000"/>
            </a:lnSpc>
            <a:spcBef>
              <a:spcPct val="0"/>
            </a:spcBef>
            <a:spcAft>
              <a:spcPct val="15000"/>
            </a:spcAft>
            <a:buChar char="•"/>
          </a:pPr>
          <a:r>
            <a:rPr lang="en-US" sz="2500" kern="1200"/>
            <a:t>Artefact A – Pre made accounts</a:t>
          </a:r>
        </a:p>
        <a:p>
          <a:pPr marL="228600" lvl="1" indent="-228600" algn="l" defTabSz="1111250">
            <a:lnSpc>
              <a:spcPct val="90000"/>
            </a:lnSpc>
            <a:spcBef>
              <a:spcPct val="0"/>
            </a:spcBef>
            <a:spcAft>
              <a:spcPct val="15000"/>
            </a:spcAft>
            <a:buChar char="•"/>
          </a:pPr>
          <a:r>
            <a:rPr lang="en-US" sz="2500" kern="1200"/>
            <a:t>Artefact B – Registering not required</a:t>
          </a:r>
        </a:p>
      </dsp:txBody>
      <dsp:txXfrm>
        <a:off x="5149800" y="1560012"/>
        <a:ext cx="4288393" cy="2756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99E80-C16D-4816-BD68-6D20E828D2EA}">
      <dsp:nvSpPr>
        <dsp:cNvPr id="0" name=""/>
        <dsp:cNvSpPr/>
      </dsp:nvSpPr>
      <dsp:spPr>
        <a:xfrm>
          <a:off x="5397" y="52692"/>
          <a:ext cx="5355830" cy="972000"/>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a:t>What are the most effective design elements for improving the UX of web applications?</a:t>
          </a:r>
          <a:endParaRPr lang="en-US" sz="1800" kern="1200"/>
        </a:p>
      </dsp:txBody>
      <dsp:txXfrm>
        <a:off x="491397" y="52692"/>
        <a:ext cx="4383830" cy="972000"/>
      </dsp:txXfrm>
    </dsp:sp>
    <dsp:sp modelId="{CC2EC64A-89D2-4A00-A06C-1B98509A5459}">
      <dsp:nvSpPr>
        <dsp:cNvPr id="0" name=""/>
        <dsp:cNvSpPr/>
      </dsp:nvSpPr>
      <dsp:spPr>
        <a:xfrm>
          <a:off x="5397" y="1146192"/>
          <a:ext cx="4284664" cy="267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GB" sz="1800" kern="1200" dirty="0"/>
            <a:t>Server-side metrics should be treated as standards</a:t>
          </a:r>
          <a:endParaRPr lang="en-US" sz="1800" kern="1200" dirty="0"/>
        </a:p>
        <a:p>
          <a:pPr marL="171450" lvl="1" indent="-171450" algn="l" defTabSz="800100">
            <a:lnSpc>
              <a:spcPct val="90000"/>
            </a:lnSpc>
            <a:spcBef>
              <a:spcPct val="0"/>
            </a:spcBef>
            <a:spcAft>
              <a:spcPct val="15000"/>
            </a:spcAft>
            <a:buChar char="•"/>
          </a:pPr>
          <a:r>
            <a:rPr lang="en-GB" sz="1800" kern="1200"/>
            <a:t>“Colour scheme”, “typography” and “ease of use” within the first page of content</a:t>
          </a:r>
          <a:endParaRPr lang="en-US" sz="1800" kern="1200"/>
        </a:p>
        <a:p>
          <a:pPr marL="171450" lvl="1" indent="-171450" algn="l" defTabSz="800100">
            <a:lnSpc>
              <a:spcPct val="90000"/>
            </a:lnSpc>
            <a:spcBef>
              <a:spcPct val="0"/>
            </a:spcBef>
            <a:spcAft>
              <a:spcPct val="15000"/>
            </a:spcAft>
            <a:buChar char="•"/>
          </a:pPr>
          <a:r>
            <a:rPr lang="en-GB" sz="1800" kern="1200"/>
            <a:t>Apply metrics based on user requirements</a:t>
          </a:r>
          <a:endParaRPr lang="en-US" sz="1800" kern="1200"/>
        </a:p>
      </dsp:txBody>
      <dsp:txXfrm>
        <a:off x="5397" y="1146192"/>
        <a:ext cx="4284664" cy="2678062"/>
      </dsp:txXfrm>
    </dsp:sp>
    <dsp:sp modelId="{E6C79BF1-E84C-4D4C-9DC7-D96D671F23F4}">
      <dsp:nvSpPr>
        <dsp:cNvPr id="0" name=""/>
        <dsp:cNvSpPr/>
      </dsp:nvSpPr>
      <dsp:spPr>
        <a:xfrm>
          <a:off x="5145228" y="52692"/>
          <a:ext cx="5355830" cy="972000"/>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a:t>How can these design elements be understood by a non-technical audience?</a:t>
          </a:r>
          <a:endParaRPr lang="en-US" sz="1800" kern="1200"/>
        </a:p>
      </dsp:txBody>
      <dsp:txXfrm>
        <a:off x="5631228" y="52692"/>
        <a:ext cx="4383830" cy="972000"/>
      </dsp:txXfrm>
    </dsp:sp>
    <dsp:sp modelId="{251DBFBD-2DD7-43A6-ADB7-8A88149149BB}">
      <dsp:nvSpPr>
        <dsp:cNvPr id="0" name=""/>
        <dsp:cNvSpPr/>
      </dsp:nvSpPr>
      <dsp:spPr>
        <a:xfrm>
          <a:off x="5145228" y="1146192"/>
          <a:ext cx="4284664" cy="267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GB" sz="1800" kern="1200" dirty="0"/>
            <a:t>“Ease of use” is similar to usability</a:t>
          </a:r>
          <a:endParaRPr lang="en-US" sz="1800" kern="1200" dirty="0"/>
        </a:p>
        <a:p>
          <a:pPr marL="171450" lvl="1" indent="-171450" algn="l" defTabSz="800100">
            <a:lnSpc>
              <a:spcPct val="90000"/>
            </a:lnSpc>
            <a:spcBef>
              <a:spcPct val="0"/>
            </a:spcBef>
            <a:spcAft>
              <a:spcPct val="15000"/>
            </a:spcAft>
            <a:buChar char="•"/>
          </a:pPr>
          <a:r>
            <a:rPr lang="en-GB" sz="1800" kern="1200"/>
            <a:t>Improve usability by utilising eye tracking and having dedicated navigation elements</a:t>
          </a:r>
          <a:endParaRPr lang="en-US" sz="1800" kern="1200"/>
        </a:p>
        <a:p>
          <a:pPr marL="171450" lvl="1" indent="-171450" algn="l" defTabSz="800100">
            <a:lnSpc>
              <a:spcPct val="90000"/>
            </a:lnSpc>
            <a:spcBef>
              <a:spcPct val="0"/>
            </a:spcBef>
            <a:spcAft>
              <a:spcPct val="15000"/>
            </a:spcAft>
            <a:buChar char="•"/>
          </a:pPr>
          <a:r>
            <a:rPr lang="en-GB" sz="1800" kern="1200"/>
            <a:t>“Colour scheme” and “typography” are subjective</a:t>
          </a:r>
          <a:endParaRPr lang="en-US" sz="1800" kern="1200"/>
        </a:p>
        <a:p>
          <a:pPr marL="171450" lvl="1" indent="-171450" algn="l" defTabSz="800100">
            <a:lnSpc>
              <a:spcPct val="90000"/>
            </a:lnSpc>
            <a:spcBef>
              <a:spcPct val="0"/>
            </a:spcBef>
            <a:spcAft>
              <a:spcPct val="15000"/>
            </a:spcAft>
            <a:buChar char="•"/>
          </a:pPr>
          <a:r>
            <a:rPr lang="en-GB" sz="1800" kern="1200"/>
            <a:t>Both should match the requirements of the target audience</a:t>
          </a:r>
          <a:endParaRPr lang="en-US" sz="1800" kern="1200"/>
        </a:p>
        <a:p>
          <a:pPr marL="171450" lvl="1" indent="-171450" algn="l" defTabSz="800100">
            <a:lnSpc>
              <a:spcPct val="90000"/>
            </a:lnSpc>
            <a:spcBef>
              <a:spcPct val="0"/>
            </a:spcBef>
            <a:spcAft>
              <a:spcPct val="15000"/>
            </a:spcAft>
            <a:buChar char="•"/>
          </a:pPr>
          <a:r>
            <a:rPr lang="en-GB" sz="1800" kern="1200"/>
            <a:t>Consider the connotations of either when designing the application</a:t>
          </a:r>
          <a:endParaRPr lang="en-US" sz="1800" kern="1200"/>
        </a:p>
      </dsp:txBody>
      <dsp:txXfrm>
        <a:off x="5145228" y="1146192"/>
        <a:ext cx="4284664" cy="2678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7EE2A-59EA-48D7-8B1F-C4F65EA8A191}">
      <dsp:nvSpPr>
        <dsp:cNvPr id="0" name=""/>
        <dsp:cNvSpPr/>
      </dsp:nvSpPr>
      <dsp:spPr>
        <a:xfrm>
          <a:off x="0" y="19381"/>
          <a:ext cx="10506456" cy="6475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Limitations</a:t>
          </a:r>
          <a:endParaRPr lang="en-US" sz="2700" kern="1200"/>
        </a:p>
      </dsp:txBody>
      <dsp:txXfrm>
        <a:off x="31613" y="50994"/>
        <a:ext cx="10443230" cy="584369"/>
      </dsp:txXfrm>
    </dsp:sp>
    <dsp:sp modelId="{3F471EDD-F72C-4704-A6D7-C52878024A38}">
      <dsp:nvSpPr>
        <dsp:cNvPr id="0" name=""/>
        <dsp:cNvSpPr/>
      </dsp:nvSpPr>
      <dsp:spPr>
        <a:xfrm>
          <a:off x="0" y="666976"/>
          <a:ext cx="10506456" cy="108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a:t>The nature of qualitative data</a:t>
          </a:r>
          <a:endParaRPr lang="en-US" sz="2100" kern="1200"/>
        </a:p>
        <a:p>
          <a:pPr marL="228600" lvl="1" indent="-228600" algn="l" defTabSz="933450">
            <a:lnSpc>
              <a:spcPct val="90000"/>
            </a:lnSpc>
            <a:spcBef>
              <a:spcPct val="0"/>
            </a:spcBef>
            <a:spcAft>
              <a:spcPct val="20000"/>
            </a:spcAft>
            <a:buChar char="•"/>
          </a:pPr>
          <a:r>
            <a:rPr lang="en-GB" sz="2100" kern="1200"/>
            <a:t>Sample size</a:t>
          </a:r>
          <a:endParaRPr lang="en-US" sz="2100" kern="1200"/>
        </a:p>
        <a:p>
          <a:pPr marL="228600" lvl="1" indent="-228600" algn="l" defTabSz="933450">
            <a:lnSpc>
              <a:spcPct val="90000"/>
            </a:lnSpc>
            <a:spcBef>
              <a:spcPct val="0"/>
            </a:spcBef>
            <a:spcAft>
              <a:spcPct val="20000"/>
            </a:spcAft>
            <a:buChar char="•"/>
          </a:pPr>
          <a:r>
            <a:rPr lang="en-GB" sz="2100" kern="1200"/>
            <a:t>Technical ability</a:t>
          </a:r>
          <a:endParaRPr lang="en-US" sz="2100" kern="1200"/>
        </a:p>
      </dsp:txBody>
      <dsp:txXfrm>
        <a:off x="0" y="666976"/>
        <a:ext cx="10506456" cy="1089854"/>
      </dsp:txXfrm>
    </dsp:sp>
    <dsp:sp modelId="{61CFEDC7-2716-4AED-8FD8-120708136F43}">
      <dsp:nvSpPr>
        <dsp:cNvPr id="0" name=""/>
        <dsp:cNvSpPr/>
      </dsp:nvSpPr>
      <dsp:spPr>
        <a:xfrm>
          <a:off x="0" y="1756831"/>
          <a:ext cx="10506456" cy="6475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Future works</a:t>
          </a:r>
          <a:endParaRPr lang="en-US" sz="2700" kern="1200"/>
        </a:p>
      </dsp:txBody>
      <dsp:txXfrm>
        <a:off x="31613" y="1788444"/>
        <a:ext cx="10443230" cy="584369"/>
      </dsp:txXfrm>
    </dsp:sp>
    <dsp:sp modelId="{690BC30E-0985-4423-81F0-5B732CFFE694}">
      <dsp:nvSpPr>
        <dsp:cNvPr id="0" name=""/>
        <dsp:cNvSpPr/>
      </dsp:nvSpPr>
      <dsp:spPr>
        <a:xfrm>
          <a:off x="0" y="2404426"/>
          <a:ext cx="10506456"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dirty="0"/>
            <a:t>Server-side metrics</a:t>
          </a:r>
          <a:endParaRPr lang="en-US" sz="2100" kern="1200" dirty="0"/>
        </a:p>
        <a:p>
          <a:pPr marL="228600" lvl="1" indent="-228600" algn="l" defTabSz="933450">
            <a:lnSpc>
              <a:spcPct val="90000"/>
            </a:lnSpc>
            <a:spcBef>
              <a:spcPct val="0"/>
            </a:spcBef>
            <a:spcAft>
              <a:spcPct val="20000"/>
            </a:spcAft>
            <a:buChar char="•"/>
          </a:pPr>
          <a:r>
            <a:rPr lang="en-GB" sz="2100" kern="1200"/>
            <a:t>Key client-side metrics</a:t>
          </a:r>
          <a:endParaRPr lang="en-US" sz="2100" kern="1200"/>
        </a:p>
        <a:p>
          <a:pPr marL="228600" lvl="1" indent="-228600" algn="l" defTabSz="933450">
            <a:lnSpc>
              <a:spcPct val="90000"/>
            </a:lnSpc>
            <a:spcBef>
              <a:spcPct val="0"/>
            </a:spcBef>
            <a:spcAft>
              <a:spcPct val="20000"/>
            </a:spcAft>
            <a:buChar char="•"/>
          </a:pPr>
          <a:r>
            <a:rPr lang="en-GB" sz="2100" kern="1200"/>
            <a:t>Re-conducting this study</a:t>
          </a:r>
          <a:endParaRPr lang="en-US" sz="2100" kern="1200"/>
        </a:p>
        <a:p>
          <a:pPr marL="228600" lvl="1" indent="-228600" algn="l" defTabSz="933450">
            <a:lnSpc>
              <a:spcPct val="90000"/>
            </a:lnSpc>
            <a:spcBef>
              <a:spcPct val="0"/>
            </a:spcBef>
            <a:spcAft>
              <a:spcPct val="20000"/>
            </a:spcAft>
            <a:buChar char="•"/>
          </a:pPr>
          <a:r>
            <a:rPr lang="en-GB" sz="2100" kern="1200"/>
            <a:t>How best to communicate technical design principles to non-technical users</a:t>
          </a:r>
          <a:endParaRPr lang="en-US" sz="2100" kern="1200"/>
        </a:p>
      </dsp:txBody>
      <dsp:txXfrm>
        <a:off x="0" y="2404426"/>
        <a:ext cx="10506456" cy="14531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13FEF-767B-43D1-8904-1D899E918D18}" type="datetimeFigureOut">
              <a:rPr lang="en-GB" smtClean="0"/>
              <a:t>17/04/2023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60890-EBDC-413E-B087-3ABD12996CE6}" type="slidenum">
              <a:rPr lang="en-GB" smtClean="0"/>
              <a:t>‹#›</a:t>
            </a:fld>
            <a:endParaRPr lang="en-GB"/>
          </a:p>
        </p:txBody>
      </p:sp>
    </p:spTree>
    <p:extLst>
      <p:ext uri="{BB962C8B-B14F-4D97-AF65-F5344CB8AC3E}">
        <p14:creationId xmlns:p14="http://schemas.microsoft.com/office/powerpoint/2010/main" val="4242509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title of my paper is the impact of UI and UX design on web application quality: a mixed method study</a:t>
            </a:r>
          </a:p>
        </p:txBody>
      </p:sp>
      <p:sp>
        <p:nvSpPr>
          <p:cNvPr id="4" name="Slide Number Placeholder 3"/>
          <p:cNvSpPr>
            <a:spLocks noGrp="1"/>
          </p:cNvSpPr>
          <p:nvPr>
            <p:ph type="sldNum" sz="quarter" idx="5"/>
          </p:nvPr>
        </p:nvSpPr>
        <p:spPr/>
        <p:txBody>
          <a:bodyPr/>
          <a:lstStyle/>
          <a:p>
            <a:fld id="{71560890-EBDC-413E-B087-3ABD12996CE6}" type="slidenum">
              <a:rPr lang="en-GB" smtClean="0"/>
              <a:t>1</a:t>
            </a:fld>
            <a:endParaRPr lang="en-GB"/>
          </a:p>
        </p:txBody>
      </p:sp>
    </p:spTree>
    <p:extLst>
      <p:ext uri="{BB962C8B-B14F-4D97-AF65-F5344CB8AC3E}">
        <p14:creationId xmlns:p14="http://schemas.microsoft.com/office/powerpoint/2010/main" val="325018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The A/B test required active participation. In order to conform to GDPR, a disclaimer was included at the beginning of each form, informing participants that their responses would be part of the study.</a:t>
            </a:r>
          </a:p>
          <a:p>
            <a:pPr marL="228600" indent="-228600">
              <a:buFont typeface="+mj-lt"/>
              <a:buAutoNum type="arabicPeriod"/>
            </a:pPr>
            <a:r>
              <a:rPr lang="en-GB" b="0" i="0" dirty="0">
                <a:solidFill>
                  <a:srgbClr val="D1D5DB"/>
                </a:solidFill>
                <a:effectLst/>
                <a:latin typeface="Söhne"/>
              </a:rPr>
              <a:t>Additionally, participants were given a brief detailing an overview of the study and its objectives.</a:t>
            </a:r>
          </a:p>
          <a:p>
            <a:pPr marL="228600" indent="-228600">
              <a:buFont typeface="+mj-lt"/>
              <a:buAutoNum type="arabicPeriod"/>
            </a:pPr>
            <a:r>
              <a:rPr lang="en-GB" b="0" i="0" dirty="0">
                <a:solidFill>
                  <a:srgbClr val="D1D5DB"/>
                </a:solidFill>
                <a:effectLst/>
                <a:latin typeface="Söhne"/>
              </a:rPr>
              <a:t>A consent form had to be signed before taking part in the study, detailing the risks involved, and providing an overview of their task.</a:t>
            </a:r>
          </a:p>
          <a:p>
            <a:pPr marL="228600" indent="-228600">
              <a:buFont typeface="+mj-lt"/>
              <a:buAutoNum type="arabicPeriod"/>
            </a:pPr>
            <a:r>
              <a:rPr lang="en-GB" b="0" i="0" dirty="0">
                <a:solidFill>
                  <a:srgbClr val="D1D5DB"/>
                </a:solidFill>
                <a:effectLst/>
                <a:latin typeface="Söhne"/>
              </a:rPr>
              <a:t>After completing the questionnaire, participants were given a debrief and a 3-week grace period. By providing a reference, they could be removed from the study.</a:t>
            </a:r>
          </a:p>
          <a:p>
            <a:pPr marL="228600" indent="-228600">
              <a:buFont typeface="+mj-lt"/>
              <a:buAutoNum type="arabicPeriod"/>
            </a:pPr>
            <a:r>
              <a:rPr lang="en-GB" dirty="0"/>
              <a:t>They could also request a copy of their data at any time.</a:t>
            </a:r>
          </a:p>
          <a:p>
            <a:pPr marL="228600" indent="-228600">
              <a:buFont typeface="+mj-lt"/>
              <a:buAutoNum type="arabicPeriod"/>
            </a:pPr>
            <a:r>
              <a:rPr lang="en-GB" b="0" i="0" dirty="0">
                <a:solidFill>
                  <a:srgbClr val="D1D5DB"/>
                </a:solidFill>
                <a:effectLst/>
                <a:latin typeface="Söhne"/>
              </a:rPr>
              <a:t>Any participant data was anonymized, and whenever participants were referred to, their names were listed as participant A.1 or B.1, for example, depending on their group.</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While login and registering systems were not required for the task, both artefacts contained them. </a:t>
            </a:r>
          </a:p>
          <a:p>
            <a:pPr marL="228600" indent="-228600">
              <a:buFont typeface="+mj-lt"/>
              <a:buAutoNum type="arabicPeriod"/>
            </a:pPr>
            <a:r>
              <a:rPr lang="en-GB" b="0" i="0" dirty="0">
                <a:solidFill>
                  <a:srgbClr val="D1D5DB"/>
                </a:solidFill>
                <a:effectLst/>
                <a:latin typeface="Söhne"/>
              </a:rPr>
              <a:t>To counteract this, pre-made accounts were used for artefact A, while artefact B's task could be completed without registering.</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10</a:t>
            </a:fld>
            <a:endParaRPr lang="en-GB"/>
          </a:p>
        </p:txBody>
      </p:sp>
    </p:spTree>
    <p:extLst>
      <p:ext uri="{BB962C8B-B14F-4D97-AF65-F5344CB8AC3E}">
        <p14:creationId xmlns:p14="http://schemas.microsoft.com/office/powerpoint/2010/main" val="397011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The results from the questionnaire were exported via a CSV file to Falmouth University's OneDrive.</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To test the significance of each null hypothesis, a two-sample proportional test was conducted.</a:t>
            </a:r>
          </a:p>
          <a:p>
            <a:pPr marL="228600" indent="-228600">
              <a:buFont typeface="+mj-lt"/>
              <a:buAutoNum type="arabicPeriod"/>
            </a:pPr>
            <a:r>
              <a:rPr lang="en-GB" b="0" i="0" dirty="0">
                <a:solidFill>
                  <a:srgbClr val="D1D5DB"/>
                </a:solidFill>
                <a:effectLst/>
                <a:latin typeface="Söhne"/>
              </a:rPr>
              <a:t>The test compared the proportions of positive results to the number of negative results using R’s ‘</a:t>
            </a:r>
            <a:r>
              <a:rPr lang="en-GB" b="0" i="0" dirty="0" err="1">
                <a:solidFill>
                  <a:srgbClr val="D1D5DB"/>
                </a:solidFill>
                <a:effectLst/>
                <a:latin typeface="Söhne"/>
              </a:rPr>
              <a:t>prop.test</a:t>
            </a:r>
            <a:r>
              <a:rPr lang="en-GB" b="0" i="0" dirty="0">
                <a:solidFill>
                  <a:srgbClr val="D1D5DB"/>
                </a:solidFill>
                <a:effectLst/>
                <a:latin typeface="Söhne"/>
              </a:rPr>
              <a:t>’ function.</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Results were plotted into two column charts, one for artefact A and another for artefact B, using R’s ‘</a:t>
            </a:r>
            <a:r>
              <a:rPr lang="en-GB" b="0" i="0" dirty="0" err="1">
                <a:solidFill>
                  <a:srgbClr val="D1D5DB"/>
                </a:solidFill>
                <a:effectLst/>
                <a:latin typeface="Söhne"/>
              </a:rPr>
              <a:t>ggplot</a:t>
            </a:r>
            <a:r>
              <a:rPr lang="en-GB" b="0" i="0" dirty="0">
                <a:solidFill>
                  <a:srgbClr val="D1D5DB"/>
                </a:solidFill>
                <a:effectLst/>
                <a:latin typeface="Söhne"/>
              </a:rPr>
              <a:t>’ library.</a:t>
            </a:r>
          </a:p>
          <a:p>
            <a:pPr marL="228600" indent="-228600">
              <a:buFont typeface="+mj-lt"/>
              <a:buAutoNum type="arabicPeriod"/>
            </a:pPr>
            <a:r>
              <a:rPr lang="en-GB" dirty="0"/>
              <a:t>With each column being a different metric</a:t>
            </a:r>
          </a:p>
          <a:p>
            <a:pPr marL="228600" indent="-228600">
              <a:buFont typeface="+mj-lt"/>
              <a:buAutoNum type="arabicPeriod"/>
            </a:pPr>
            <a:r>
              <a:rPr lang="en-GB" dirty="0"/>
              <a:t>The X axis was the 9 metrics tested and the Y axis was the total number of responses.</a:t>
            </a:r>
          </a:p>
          <a:p>
            <a:pPr marL="228600" indent="-228600">
              <a:buFont typeface="+mj-lt"/>
              <a:buAutoNum type="arabicPeriod"/>
            </a:pPr>
            <a:r>
              <a:rPr lang="en-GB" dirty="0"/>
              <a:t>To account for chance a </a:t>
            </a:r>
            <a:r>
              <a:rPr lang="en-GB" dirty="0" err="1"/>
              <a:t>Benjimini</a:t>
            </a:r>
            <a:r>
              <a:rPr lang="en-GB" dirty="0"/>
              <a:t>-Hochberg adjustment was applied to the results P value.</a:t>
            </a:r>
          </a:p>
          <a:p>
            <a:pPr marL="228600" indent="-228600">
              <a:buFont typeface="+mj-lt"/>
              <a:buAutoNum type="arabicPeriod"/>
            </a:pPr>
            <a:endParaRPr lang="en-GB" dirty="0"/>
          </a:p>
          <a:p>
            <a:pPr marL="228600" indent="-228600">
              <a:buFont typeface="+mj-lt"/>
              <a:buAutoNum type="arabicPeriod"/>
            </a:pPr>
            <a:r>
              <a:rPr lang="en-GB" dirty="0"/>
              <a:t>The sample size used was of a larger effect size of 0.8, given the answers were qualitative.</a:t>
            </a:r>
          </a:p>
          <a:p>
            <a:pPr marL="228600" indent="-228600">
              <a:buFont typeface="+mj-lt"/>
              <a:buAutoNum type="arabicPeriod"/>
            </a:pPr>
            <a:r>
              <a:rPr lang="en-GB" dirty="0"/>
              <a:t>This results in 26 participants for each group totalling 52, at a standard error probability of 0.05.</a:t>
            </a:r>
          </a:p>
        </p:txBody>
      </p:sp>
      <p:sp>
        <p:nvSpPr>
          <p:cNvPr id="4" name="Slide Number Placeholder 3"/>
          <p:cNvSpPr>
            <a:spLocks noGrp="1"/>
          </p:cNvSpPr>
          <p:nvPr>
            <p:ph type="sldNum" sz="quarter" idx="5"/>
          </p:nvPr>
        </p:nvSpPr>
        <p:spPr/>
        <p:txBody>
          <a:bodyPr/>
          <a:lstStyle/>
          <a:p>
            <a:fld id="{71560890-EBDC-413E-B087-3ABD12996CE6}" type="slidenum">
              <a:rPr lang="en-GB" smtClean="0"/>
              <a:t>11</a:t>
            </a:fld>
            <a:endParaRPr lang="en-GB"/>
          </a:p>
        </p:txBody>
      </p:sp>
    </p:spTree>
    <p:extLst>
      <p:ext uri="{BB962C8B-B14F-4D97-AF65-F5344CB8AC3E}">
        <p14:creationId xmlns:p14="http://schemas.microsoft.com/office/powerpoint/2010/main" val="21004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The participants collected for the study were mainly games students or individuals from similar disciplines at Falmouth University.</a:t>
            </a:r>
          </a:p>
          <a:p>
            <a:pPr marL="228600" indent="-228600">
              <a:buFont typeface="+mj-lt"/>
              <a:buAutoNum type="arabicPeriod"/>
            </a:pPr>
            <a:r>
              <a:rPr lang="en-GB" b="0" i="0" dirty="0">
                <a:solidFill>
                  <a:srgbClr val="D1D5DB"/>
                </a:solidFill>
                <a:effectLst/>
                <a:latin typeface="Söhne"/>
              </a:rPr>
              <a:t>This demographic was crucial because it ensured that each participant possessed a certain level of technical knowledge, which prevented the study from being influenced by individual ability as opposed to design quality.</a:t>
            </a:r>
          </a:p>
          <a:p>
            <a:pPr marL="228600" indent="-228600">
              <a:buFont typeface="+mj-lt"/>
              <a:buAutoNum type="arabicPeriod"/>
            </a:pPr>
            <a:r>
              <a:rPr lang="en-GB" b="0" i="0" dirty="0">
                <a:solidFill>
                  <a:srgbClr val="D1D5DB"/>
                </a:solidFill>
                <a:effectLst/>
                <a:latin typeface="Söhne"/>
              </a:rPr>
              <a:t>There were no other forms of demographic limiting.</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After receiving all the results, each answer was marked positively or negatively by tallying them as P for mostly positive responses or N for mostly negative responses.</a:t>
            </a:r>
          </a:p>
          <a:p>
            <a:pPr marL="228600" indent="-228600">
              <a:buFont typeface="+mj-lt"/>
              <a:buAutoNum type="arabicPeriod"/>
            </a:pPr>
            <a:r>
              <a:rPr lang="en-GB" b="0" i="0" dirty="0">
                <a:solidFill>
                  <a:srgbClr val="D1D5DB"/>
                </a:solidFill>
                <a:effectLst/>
                <a:latin typeface="Söhne"/>
              </a:rPr>
              <a:t>Although this system may create some bias, the complete results were still analysed; the marks were merely used to assign values to the column graphs.</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Out of the total sample size of 52 participants, 42 conducted the study, which meant that each participant had a slightly greater impact than expected.</a:t>
            </a:r>
          </a:p>
          <a:p>
            <a:pPr marL="228600" indent="-228600">
              <a:buFont typeface="+mj-lt"/>
              <a:buAutoNum type="arabicPeriod"/>
            </a:pPr>
            <a:r>
              <a:rPr lang="en-GB" b="0" i="0" dirty="0">
                <a:solidFill>
                  <a:srgbClr val="D1D5DB"/>
                </a:solidFill>
                <a:effectLst/>
                <a:latin typeface="Söhne"/>
              </a:rPr>
              <a:t>Each group received an even number of results, with 21 participants in each.</a:t>
            </a:r>
          </a:p>
        </p:txBody>
      </p:sp>
      <p:sp>
        <p:nvSpPr>
          <p:cNvPr id="4" name="Slide Number Placeholder 3"/>
          <p:cNvSpPr>
            <a:spLocks noGrp="1"/>
          </p:cNvSpPr>
          <p:nvPr>
            <p:ph type="sldNum" sz="quarter" idx="5"/>
          </p:nvPr>
        </p:nvSpPr>
        <p:spPr/>
        <p:txBody>
          <a:bodyPr/>
          <a:lstStyle/>
          <a:p>
            <a:fld id="{71560890-EBDC-413E-B087-3ABD12996CE6}" type="slidenum">
              <a:rPr lang="en-GB" smtClean="0"/>
              <a:t>12</a:t>
            </a:fld>
            <a:endParaRPr lang="en-GB"/>
          </a:p>
        </p:txBody>
      </p:sp>
    </p:spTree>
    <p:extLst>
      <p:ext uri="{BB962C8B-B14F-4D97-AF65-F5344CB8AC3E}">
        <p14:creationId xmlns:p14="http://schemas.microsoft.com/office/powerpoint/2010/main" val="2221183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Each of the metrics exhibited varying proportions of positive and negative results.</a:t>
            </a:r>
          </a:p>
          <a:p>
            <a:pPr marL="228600" indent="-228600">
              <a:buFont typeface="+mj-lt"/>
              <a:buAutoNum type="arabicPeriod"/>
            </a:pPr>
            <a:r>
              <a:rPr lang="en-GB" b="0" i="0" dirty="0">
                <a:solidFill>
                  <a:srgbClr val="D1D5DB"/>
                </a:solidFill>
                <a:effectLst/>
                <a:latin typeface="Söhne"/>
              </a:rPr>
              <a:t>Metrics such as "accessibility," "computational performance," "structure," and "error systems" showed little fluctuation in comparison to other metrics such as "colour scheme.“</a:t>
            </a:r>
          </a:p>
          <a:p>
            <a:pPr marL="228600" indent="-228600">
              <a:buFont typeface="+mj-lt"/>
              <a:buAutoNum type="arabicPeriod"/>
            </a:pPr>
            <a:r>
              <a:rPr lang="en-GB" b="0" i="0" dirty="0">
                <a:solidFill>
                  <a:srgbClr val="D1D5DB"/>
                </a:solidFill>
                <a:effectLst/>
                <a:latin typeface="Söhne"/>
              </a:rPr>
              <a:t>This indicates that metrics have different levels of influence depending on their role in the artefact.</a:t>
            </a:r>
          </a:p>
          <a:p>
            <a:pPr marL="228600" indent="-228600">
              <a:buFont typeface="+mj-lt"/>
              <a:buAutoNum type="arabicPeriod"/>
            </a:pPr>
            <a:r>
              <a:rPr lang="en-GB" b="0" i="0" dirty="0">
                <a:solidFill>
                  <a:srgbClr val="D1D5DB"/>
                </a:solidFill>
                <a:effectLst/>
                <a:latin typeface="Söhne"/>
              </a:rPr>
              <a:t>Metrics that are handled on the server side, such as "performance" and "error handling," have far less noticeable interactions with the participant. </a:t>
            </a:r>
          </a:p>
          <a:p>
            <a:pPr marL="228600" indent="-228600">
              <a:buFont typeface="+mj-lt"/>
              <a:buAutoNum type="arabicPeriod"/>
            </a:pPr>
            <a:r>
              <a:rPr lang="en-GB" b="0" i="0" dirty="0">
                <a:solidFill>
                  <a:srgbClr val="D1D5DB"/>
                </a:solidFill>
                <a:effectLst/>
                <a:latin typeface="Söhne"/>
              </a:rPr>
              <a:t>This leads to common themes of limited responses where participants state that they "did not encounter any errors" or "did not notice any performance issues.“</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On the other hand, other researchers have found that metrics handled on the client side, such as "layout," "typography," "colour," and "aesthetics," are the most commonly discussed areas when it comes to improving UX.</a:t>
            </a:r>
          </a:p>
          <a:p>
            <a:pPr marL="228600" indent="-228600" algn="l">
              <a:buFont typeface="+mj-lt"/>
              <a:buAutoNum type="arabicPeriod"/>
            </a:pPr>
            <a:r>
              <a:rPr lang="en-GB" b="0" i="0" dirty="0">
                <a:solidFill>
                  <a:srgbClr val="FFFFFF"/>
                </a:solidFill>
                <a:effectLst/>
                <a:latin typeface="Söhne"/>
              </a:rPr>
              <a:t>This paper yielded similar results, with "colour scheme," "consistency," and "functionality" showing the largest variations between the two artefacts.</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13</a:t>
            </a:fld>
            <a:endParaRPr lang="en-GB"/>
          </a:p>
        </p:txBody>
      </p:sp>
    </p:spTree>
    <p:extLst>
      <p:ext uri="{BB962C8B-B14F-4D97-AF65-F5344CB8AC3E}">
        <p14:creationId xmlns:p14="http://schemas.microsoft.com/office/powerpoint/2010/main" val="1602001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Artefact A outperformed artefact B in all criteria except for "functionality," where the results were even. </a:t>
            </a:r>
          </a:p>
          <a:p>
            <a:pPr marL="228600" indent="-228600">
              <a:buFont typeface="+mj-lt"/>
              <a:buAutoNum type="arabicPeriod"/>
            </a:pPr>
            <a:r>
              <a:rPr lang="en-GB" b="0" i="0" dirty="0">
                <a:solidFill>
                  <a:srgbClr val="D1D5DB"/>
                </a:solidFill>
                <a:effectLst/>
                <a:latin typeface="Söhne"/>
              </a:rPr>
              <a:t>This indicates that the informed design alterations made to artefact A improved its UX.</a:t>
            </a:r>
          </a:p>
          <a:p>
            <a:pPr marL="228600" indent="-228600">
              <a:buFont typeface="+mj-lt"/>
              <a:buAutoNum type="arabicPeriod"/>
            </a:pPr>
            <a:r>
              <a:rPr lang="en-GB" b="0" i="0" dirty="0">
                <a:solidFill>
                  <a:srgbClr val="D1D5DB"/>
                </a:solidFill>
                <a:effectLst/>
                <a:latin typeface="Söhne"/>
              </a:rPr>
              <a:t>The data gathered from the statistical test also supports this, as the p-value for artefact A was 0.04, while the p-value for artefact B was 0.004. </a:t>
            </a:r>
          </a:p>
          <a:p>
            <a:pPr marL="228600" indent="-228600">
              <a:buFont typeface="+mj-lt"/>
              <a:buAutoNum type="arabicPeriod"/>
            </a:pPr>
            <a:r>
              <a:rPr lang="en-GB" b="0" i="0" dirty="0">
                <a:solidFill>
                  <a:srgbClr val="D1D5DB"/>
                </a:solidFill>
                <a:effectLst/>
                <a:latin typeface="Söhne"/>
              </a:rPr>
              <a:t>This suggests that artefact B showed a more significant difference in proportion than artefact A, which rejects the second null hypothesis and supports the first hypothesis that one artefact performed better than the other.</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The heatmap analysis revealed that content on the first page of artefact A received the most interactions, while elements in other areas had a lower concentration of clicks.</a:t>
            </a:r>
          </a:p>
          <a:p>
            <a:pPr marL="228600" indent="-228600">
              <a:buFont typeface="+mj-lt"/>
              <a:buAutoNum type="arabicPeriod"/>
            </a:pPr>
            <a:r>
              <a:rPr lang="en-GB" b="0" i="0" dirty="0">
                <a:solidFill>
                  <a:srgbClr val="D1D5DB"/>
                </a:solidFill>
                <a:effectLst/>
                <a:latin typeface="Söhne"/>
              </a:rPr>
              <a:t>Additionally, adhering to common eye-tracking trends, such as placing the logo in the top left and account information in the top right, was equally important, as users tended to interact with the top left of the page, followed by the centre and then the top right.</a:t>
            </a:r>
          </a:p>
          <a:p>
            <a:pPr marL="228600" indent="-228600">
              <a:buFont typeface="+mj-lt"/>
              <a:buAutoNum type="arabicPeriod"/>
            </a:pPr>
            <a:r>
              <a:rPr lang="en-GB" b="0" i="0" dirty="0">
                <a:solidFill>
                  <a:srgbClr val="D1D5DB"/>
                </a:solidFill>
                <a:effectLst/>
                <a:latin typeface="Söhne"/>
              </a:rPr>
              <a:t>This highlights the importance of key elements like headers and hero sections.</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14</a:t>
            </a:fld>
            <a:endParaRPr lang="en-GB"/>
          </a:p>
        </p:txBody>
      </p:sp>
    </p:spTree>
    <p:extLst>
      <p:ext uri="{BB962C8B-B14F-4D97-AF65-F5344CB8AC3E}">
        <p14:creationId xmlns:p14="http://schemas.microsoft.com/office/powerpoint/2010/main" val="2337832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the most effective design elements for improving the UX of web applications?</a:t>
            </a:r>
          </a:p>
          <a:p>
            <a:pPr marL="228600" indent="-228600">
              <a:buFont typeface="+mj-lt"/>
              <a:buAutoNum type="arabicPeriod"/>
            </a:pPr>
            <a:r>
              <a:rPr lang="en-GB" b="0" i="0" dirty="0">
                <a:solidFill>
                  <a:srgbClr val="D1D5DB"/>
                </a:solidFill>
                <a:effectLst/>
                <a:latin typeface="Söhne"/>
              </a:rPr>
              <a:t>Given that server-side metrics have fewer interactions with users, they should be treated more as standards in the areas of UX improvement.</a:t>
            </a:r>
          </a:p>
          <a:p>
            <a:pPr marL="228600" indent="-228600">
              <a:buFont typeface="+mj-lt"/>
              <a:buAutoNum type="arabicPeriod"/>
            </a:pPr>
            <a:r>
              <a:rPr lang="en-GB" b="0" i="0" dirty="0">
                <a:solidFill>
                  <a:srgbClr val="D1D5DB"/>
                </a:solidFill>
                <a:effectLst/>
                <a:latin typeface="Söhne"/>
              </a:rPr>
              <a:t>Therefore, client-side metrics are the main area of discussion for this question.</a:t>
            </a:r>
          </a:p>
          <a:p>
            <a:pPr marL="228600" indent="-228600">
              <a:buFont typeface="+mj-lt"/>
              <a:buAutoNum type="arabicPeriod"/>
            </a:pPr>
            <a:r>
              <a:rPr lang="en-GB" b="0" i="0" dirty="0">
                <a:solidFill>
                  <a:srgbClr val="D1D5DB"/>
                </a:solidFill>
                <a:effectLst/>
                <a:latin typeface="Söhne"/>
              </a:rPr>
              <a:t>The click map and study data suggest that "colour scheme," "typography," and "ease of use" are the most effective metrics, and they are most impactful within the first page of content.</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Matching the user requirements to the application of these metrics is the most effective way to utilize these metrics.</a:t>
            </a:r>
          </a:p>
          <a:p>
            <a:pPr marL="228600" indent="-228600">
              <a:buFont typeface="+mj-lt"/>
              <a:buAutoNum type="arabicPeriod"/>
            </a:pPr>
            <a:r>
              <a:rPr lang="en-GB" b="0" i="0" dirty="0">
                <a:solidFill>
                  <a:srgbClr val="D1D5DB"/>
                </a:solidFill>
                <a:effectLst/>
                <a:latin typeface="Söhne"/>
              </a:rPr>
              <a:t>For example, using a predominantly green colour palette on an environmental website will boost its UX as it most closely matches the expectations of the user.</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This is evidenced by artefact B's more negative responses in these metrics. For its "colour scheme" specifically, it received negative feedback when referring to the predominantly dark </a:t>
            </a:r>
            <a:r>
              <a:rPr lang="en-GB" b="0" i="0" dirty="0" err="1">
                <a:solidFill>
                  <a:srgbClr val="D1D5DB"/>
                </a:solidFill>
                <a:effectLst/>
                <a:latin typeface="Söhne"/>
              </a:rPr>
              <a:t>color</a:t>
            </a:r>
            <a:r>
              <a:rPr lang="en-GB" b="0" i="0" dirty="0">
                <a:solidFill>
                  <a:srgbClr val="D1D5DB"/>
                </a:solidFill>
                <a:effectLst/>
                <a:latin typeface="Söhne"/>
              </a:rPr>
              <a:t> palette.</a:t>
            </a:r>
          </a:p>
          <a:p>
            <a:pPr marL="228600" indent="-228600">
              <a:buFont typeface="+mj-lt"/>
              <a:buAutoNum type="arabicPeriod"/>
            </a:pPr>
            <a:r>
              <a:rPr lang="en-GB" b="0" i="0" dirty="0">
                <a:solidFill>
                  <a:srgbClr val="D1D5DB"/>
                </a:solidFill>
                <a:effectLst/>
                <a:latin typeface="Söhne"/>
              </a:rPr>
              <a:t>On the other hand, artefact A performed better in the colour scheme, matching its theme based on the connotations the site should portray.</a:t>
            </a:r>
          </a:p>
          <a:p>
            <a:pPr marL="228600" indent="-228600">
              <a:buFont typeface="+mj-lt"/>
              <a:buAutoNum type="arabicPeriod"/>
            </a:pPr>
            <a:r>
              <a:rPr lang="en-GB" b="0" i="0" dirty="0">
                <a:solidFill>
                  <a:srgbClr val="D1D5DB"/>
                </a:solidFill>
                <a:effectLst/>
                <a:latin typeface="Söhne"/>
              </a:rPr>
              <a:t>As blue and purple provided themes of trustworthiness and creativity, more closely resembling the requirements electronics e-commerce users may have.</a:t>
            </a:r>
          </a:p>
          <a:p>
            <a:pPr marL="0" indent="0">
              <a:buFont typeface="+mj-lt"/>
              <a:buNone/>
            </a:pPr>
            <a:endParaRPr lang="en-GB" b="0" i="0" dirty="0">
              <a:solidFill>
                <a:srgbClr val="D1D5DB"/>
              </a:solidFill>
              <a:effectLst/>
              <a:latin typeface="Söhne"/>
            </a:endParaRPr>
          </a:p>
          <a:p>
            <a:pPr marL="0" indent="0">
              <a:buFont typeface="+mj-lt"/>
              <a:buNone/>
            </a:pPr>
            <a:r>
              <a:rPr lang="en-GB" b="0" i="0" dirty="0">
                <a:solidFill>
                  <a:srgbClr val="D1D5DB"/>
                </a:solidFill>
                <a:effectLst/>
                <a:latin typeface="Söhne"/>
              </a:rPr>
              <a:t>How can these design elements be understood by a non-technical audience?</a:t>
            </a:r>
          </a:p>
          <a:p>
            <a:pPr marL="228600" indent="-228600">
              <a:buFont typeface="+mj-lt"/>
              <a:buAutoNum type="arabicPeriod"/>
            </a:pPr>
            <a:r>
              <a:rPr lang="en-GB" b="0" i="0" dirty="0">
                <a:solidFill>
                  <a:srgbClr val="D1D5DB"/>
                </a:solidFill>
                <a:effectLst/>
                <a:latin typeface="Söhne"/>
              </a:rPr>
              <a:t>Taking the three client-side metrics from the previous question, starting with "ease of use," non-technical users can better understand this as usability.</a:t>
            </a:r>
          </a:p>
          <a:p>
            <a:pPr marL="228600" indent="-228600">
              <a:buFont typeface="+mj-lt"/>
              <a:buAutoNum type="arabicPeriod"/>
            </a:pPr>
            <a:r>
              <a:rPr lang="en-GB" b="0" i="0" dirty="0">
                <a:solidFill>
                  <a:srgbClr val="D1D5DB"/>
                </a:solidFill>
                <a:effectLst/>
                <a:latin typeface="Söhne"/>
              </a:rPr>
              <a:t>If the usability of a site is poor, users won't be able to complete their objectives, like purchasing a product, for instance. </a:t>
            </a:r>
          </a:p>
          <a:p>
            <a:pPr marL="228600" indent="-228600">
              <a:buFont typeface="+mj-lt"/>
              <a:buAutoNum type="arabicPeriod"/>
            </a:pPr>
            <a:r>
              <a:rPr lang="en-GB" b="0" i="0" dirty="0">
                <a:solidFill>
                  <a:srgbClr val="D1D5DB"/>
                </a:solidFill>
                <a:effectLst/>
                <a:latin typeface="Söhne"/>
              </a:rPr>
              <a:t>Usability relies on the UI of the site being competent enough to allow enough functionality to use the site effectively.</a:t>
            </a:r>
          </a:p>
          <a:p>
            <a:pPr marL="228600" indent="-228600">
              <a:buFont typeface="+mj-lt"/>
              <a:buAutoNum type="arabicPeriod"/>
            </a:pPr>
            <a:r>
              <a:rPr lang="en-GB" b="0" i="0" dirty="0">
                <a:solidFill>
                  <a:srgbClr val="D1D5DB"/>
                </a:solidFill>
                <a:effectLst/>
                <a:latin typeface="Söhne"/>
              </a:rPr>
              <a:t>Without it, all the other metrics are void as the site can't be used well enough.</a:t>
            </a:r>
          </a:p>
          <a:p>
            <a:pPr marL="228600" indent="-228600">
              <a:buFont typeface="+mj-lt"/>
              <a:buAutoNum type="arabicPeriod"/>
            </a:pPr>
            <a:r>
              <a:rPr lang="en-GB" b="0" i="0" dirty="0">
                <a:solidFill>
                  <a:srgbClr val="D1D5DB"/>
                </a:solidFill>
                <a:effectLst/>
                <a:latin typeface="Söhne"/>
              </a:rPr>
              <a:t>Key elements to improve "ease of use" are including navigation sections like a header or call-to-action section, and furthermore, following common eye-tracking trends to place these elements in their most effective positions.</a:t>
            </a:r>
          </a:p>
          <a:p>
            <a:pPr marL="228600" indent="-228600">
              <a:buFont typeface="+mj-lt"/>
              <a:buAutoNum type="arabicPeriod"/>
            </a:pPr>
            <a:endParaRPr lang="en-GB" b="0" i="0" dirty="0">
              <a:solidFill>
                <a:srgbClr val="D1D5DB"/>
              </a:solidFill>
              <a:effectLst/>
              <a:latin typeface="Söhne"/>
            </a:endParaRPr>
          </a:p>
          <a:p>
            <a:pPr marL="228600" indent="-228600">
              <a:buFont typeface="+mj-lt"/>
              <a:buAutoNum type="arabicPeriod"/>
            </a:pPr>
            <a:r>
              <a:rPr lang="en-GB" b="0" i="0" dirty="0">
                <a:solidFill>
                  <a:srgbClr val="D1D5DB"/>
                </a:solidFill>
                <a:effectLst/>
                <a:latin typeface="Söhne"/>
              </a:rPr>
              <a:t>The "colour scheme" and "typography" are far more subjective metrics than "ease of use." This means there is no one-size-fits-all for either of these metrics.</a:t>
            </a:r>
          </a:p>
          <a:p>
            <a:pPr marL="228600" indent="-228600">
              <a:buFont typeface="+mj-lt"/>
              <a:buAutoNum type="arabicPeriod"/>
            </a:pPr>
            <a:r>
              <a:rPr lang="en-GB" b="0" i="0" dirty="0">
                <a:solidFill>
                  <a:srgbClr val="D1D5DB"/>
                </a:solidFill>
                <a:effectLst/>
                <a:latin typeface="Söhne"/>
              </a:rPr>
              <a:t>To use these metrics most effectively, it is best to outline the requirements of the site's target demographic.</a:t>
            </a:r>
          </a:p>
          <a:p>
            <a:pPr marL="228600" indent="-228600">
              <a:buFont typeface="+mj-lt"/>
              <a:buAutoNum type="arabicPeriod"/>
            </a:pPr>
            <a:r>
              <a:rPr lang="en-GB" b="0" i="0" dirty="0">
                <a:solidFill>
                  <a:srgbClr val="D1D5DB"/>
                </a:solidFill>
                <a:effectLst/>
                <a:latin typeface="Söhne"/>
              </a:rPr>
              <a:t>For example, an online tabloid will have a large emphasis on a clear and readable font compared to a site needing far less text.</a:t>
            </a:r>
          </a:p>
          <a:p>
            <a:pPr marL="228600" indent="-228600">
              <a:buFont typeface="+mj-lt"/>
              <a:buAutoNum type="arabicPeriod"/>
            </a:pPr>
            <a:r>
              <a:rPr lang="en-GB" b="0" i="0" dirty="0">
                <a:solidFill>
                  <a:srgbClr val="D1D5DB"/>
                </a:solidFill>
                <a:effectLst/>
                <a:latin typeface="Söhne"/>
              </a:rPr>
              <a:t>The connotations of both the "colour scheme" and "typography" should also be considered.</a:t>
            </a:r>
          </a:p>
          <a:p>
            <a:pPr marL="228600" indent="-228600">
              <a:buFont typeface="+mj-lt"/>
              <a:buAutoNum type="arabicPeriod"/>
            </a:pPr>
            <a:r>
              <a:rPr lang="en-GB" b="0" i="0" dirty="0">
                <a:solidFill>
                  <a:srgbClr val="D1D5DB"/>
                </a:solidFill>
                <a:effectLst/>
                <a:latin typeface="Söhne"/>
              </a:rPr>
              <a:t>Colour alters the user perception; for example, a largely red colour palette creates urgency, which is why it is often used in error systems.</a:t>
            </a:r>
          </a:p>
          <a:p>
            <a:pPr marL="228600" indent="-228600">
              <a:buFont typeface="+mj-lt"/>
              <a:buAutoNum type="arabicPeriod"/>
            </a:pPr>
            <a:r>
              <a:rPr lang="en-GB" b="0" i="0" dirty="0">
                <a:solidFill>
                  <a:srgbClr val="D1D5DB"/>
                </a:solidFill>
                <a:effectLst/>
                <a:latin typeface="Söhne"/>
              </a:rPr>
              <a:t>Web builders often take theming into consideration; however, it is still the designer's responsibility to orientate their site to the requirements of their user.</a:t>
            </a:r>
          </a:p>
        </p:txBody>
      </p:sp>
      <p:sp>
        <p:nvSpPr>
          <p:cNvPr id="4" name="Slide Number Placeholder 3"/>
          <p:cNvSpPr>
            <a:spLocks noGrp="1"/>
          </p:cNvSpPr>
          <p:nvPr>
            <p:ph type="sldNum" sz="quarter" idx="5"/>
          </p:nvPr>
        </p:nvSpPr>
        <p:spPr/>
        <p:txBody>
          <a:bodyPr/>
          <a:lstStyle/>
          <a:p>
            <a:fld id="{71560890-EBDC-413E-B087-3ABD12996CE6}" type="slidenum">
              <a:rPr lang="en-GB" smtClean="0"/>
              <a:t>15</a:t>
            </a:fld>
            <a:endParaRPr lang="en-GB"/>
          </a:p>
        </p:txBody>
      </p:sp>
    </p:spTree>
    <p:extLst>
      <p:ext uri="{BB962C8B-B14F-4D97-AF65-F5344CB8AC3E}">
        <p14:creationId xmlns:p14="http://schemas.microsoft.com/office/powerpoint/2010/main" val="3733447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The study had several limitations.</a:t>
            </a:r>
          </a:p>
          <a:p>
            <a:pPr marL="228600" indent="-228600">
              <a:buFont typeface="+mj-lt"/>
              <a:buAutoNum type="arabicPeriod"/>
            </a:pPr>
            <a:r>
              <a:rPr lang="en-GB" b="0" i="0" dirty="0">
                <a:solidFill>
                  <a:srgbClr val="D1D5DB"/>
                </a:solidFill>
                <a:effectLst/>
                <a:latin typeface="Söhne"/>
              </a:rPr>
              <a:t>Qualitative data tends to produce a wide range of responses, which is desirable, but may be affected by factors such as individual enthusiasm towards the subject.</a:t>
            </a:r>
          </a:p>
          <a:p>
            <a:pPr marL="228600" indent="-228600">
              <a:buFont typeface="+mj-lt"/>
              <a:buAutoNum type="arabicPeriod"/>
            </a:pPr>
            <a:r>
              <a:rPr lang="en-GB" b="0" i="0" dirty="0">
                <a:solidFill>
                  <a:srgbClr val="D1D5DB"/>
                </a:solidFill>
                <a:effectLst/>
                <a:latin typeface="Söhne"/>
              </a:rPr>
              <a:t>The smaller sample sizes with a greater effect size resulted in fewer results and therefore fewer areas of discussion. </a:t>
            </a:r>
          </a:p>
          <a:p>
            <a:pPr marL="228600" indent="-228600">
              <a:buFont typeface="+mj-lt"/>
              <a:buAutoNum type="arabicPeriod"/>
            </a:pPr>
            <a:r>
              <a:rPr lang="en-GB" b="0" i="0" dirty="0">
                <a:solidFill>
                  <a:srgbClr val="D1D5DB"/>
                </a:solidFill>
                <a:effectLst/>
                <a:latin typeface="Söhne"/>
              </a:rPr>
              <a:t>My personal ability to create Artefact A may have potentially contributed to a higher number of negative responses based on technical ability rather than design decisions.</a:t>
            </a:r>
          </a:p>
          <a:p>
            <a:pPr marL="228600" indent="-228600">
              <a:buFont typeface="+mj-lt"/>
              <a:buAutoNum type="arabicPeriod"/>
            </a:pPr>
            <a:r>
              <a:rPr lang="en-GB" b="0" i="0" dirty="0">
                <a:solidFill>
                  <a:srgbClr val="D1D5DB"/>
                </a:solidFill>
                <a:effectLst/>
                <a:latin typeface="Söhne"/>
              </a:rPr>
              <a:t>Finally individual graphic settings may have altered the perception of either artefact.</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Despite these limitations, the discussion created areas for future work.</a:t>
            </a:r>
          </a:p>
          <a:p>
            <a:pPr marL="228600" indent="-228600">
              <a:buFont typeface="+mj-lt"/>
              <a:buAutoNum type="arabicPeriod"/>
            </a:pPr>
            <a:r>
              <a:rPr lang="en-GB" b="0" i="0" dirty="0">
                <a:solidFill>
                  <a:srgbClr val="D1D5DB"/>
                </a:solidFill>
                <a:effectLst/>
                <a:latin typeface="Söhne"/>
              </a:rPr>
              <a:t>Server-side metrics could be investigated to determine the best strategies for optimizing those systems to play a more significant role in design.</a:t>
            </a:r>
          </a:p>
          <a:p>
            <a:pPr marL="228600" indent="-228600">
              <a:buFont typeface="+mj-lt"/>
              <a:buAutoNum type="arabicPeriod"/>
            </a:pPr>
            <a:r>
              <a:rPr lang="en-GB" b="0" i="0" dirty="0">
                <a:solidFill>
                  <a:srgbClr val="D1D5DB"/>
                </a:solidFill>
                <a:effectLst/>
                <a:latin typeface="Söhne"/>
              </a:rPr>
              <a:t>The key metrics of "colour scheme", "typography", and "ease of use" could be individually focused on and compared to an artefact with an altered colour palette or font, or an artefact with poor navigation compared to one with strong navigation, to determine their impacts, for example.</a:t>
            </a:r>
          </a:p>
          <a:p>
            <a:pPr marL="228600" indent="-228600">
              <a:buFont typeface="+mj-lt"/>
              <a:buAutoNum type="arabicPeriod"/>
            </a:pPr>
            <a:r>
              <a:rPr lang="en-GB" b="0" i="0" dirty="0">
                <a:solidFill>
                  <a:srgbClr val="D1D5DB"/>
                </a:solidFill>
                <a:effectLst/>
                <a:latin typeface="Söhne"/>
              </a:rPr>
              <a:t>The same study could also be conducted again with its limitations mitigated.</a:t>
            </a:r>
          </a:p>
          <a:p>
            <a:pPr marL="228600" indent="-228600">
              <a:buFont typeface="+mj-lt"/>
              <a:buAutoNum type="arabicPeriod"/>
            </a:pPr>
            <a:r>
              <a:rPr lang="en-GB" b="0" i="0" dirty="0">
                <a:solidFill>
                  <a:srgbClr val="D1D5DB"/>
                </a:solidFill>
                <a:effectLst/>
                <a:latin typeface="Söhne"/>
              </a:rPr>
              <a:t>Finally, researchers could focus on addressing the second research question of how to best communicate technical design principles to non-technical users.</a:t>
            </a:r>
          </a:p>
          <a:p>
            <a:pPr marL="228600" indent="-228600">
              <a:buFont typeface="+mj-lt"/>
              <a:buAutoNum type="arabicPeriod"/>
            </a:pP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16</a:t>
            </a:fld>
            <a:endParaRPr lang="en-GB"/>
          </a:p>
        </p:txBody>
      </p:sp>
    </p:spTree>
    <p:extLst>
      <p:ext uri="{BB962C8B-B14F-4D97-AF65-F5344CB8AC3E}">
        <p14:creationId xmlns:p14="http://schemas.microsoft.com/office/powerpoint/2010/main" val="1402834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GB" b="0" i="0" dirty="0">
                <a:solidFill>
                  <a:srgbClr val="D1D5DB"/>
                </a:solidFill>
                <a:effectLst/>
                <a:latin typeface="Söhne"/>
              </a:rPr>
              <a:t>This is background is mostly the same as my proposal</a:t>
            </a:r>
          </a:p>
          <a:p>
            <a:pPr marL="228600" indent="-228600" algn="l">
              <a:buFont typeface="+mj-lt"/>
              <a:buAutoNum type="arabicPeriod"/>
            </a:pPr>
            <a:r>
              <a:rPr lang="en-GB" b="0" i="0" dirty="0">
                <a:solidFill>
                  <a:srgbClr val="D1D5DB"/>
                </a:solidFill>
                <a:effectLst/>
                <a:latin typeface="Söhne"/>
              </a:rPr>
              <a:t>The rapid expansion of the internet with the launch of Web 3.0 has led to a significant increase in the number of websites. To make it easier for users to manage and customize their website designs, website builders have been developed. These builders allow users to simply drag and drop pre-made components into place, without the need for coding knowledge in HTML or CSS.</a:t>
            </a:r>
          </a:p>
          <a:p>
            <a:pPr marL="228600" indent="-228600" algn="l">
              <a:buFont typeface="+mj-lt"/>
              <a:buAutoNum type="arabicPeriod"/>
            </a:pPr>
            <a:r>
              <a:rPr lang="en-GB" b="0" i="0" dirty="0">
                <a:solidFill>
                  <a:srgbClr val="D1D5DB"/>
                </a:solidFill>
                <a:effectLst/>
                <a:latin typeface="Söhne"/>
              </a:rPr>
              <a:t>In 2020, 43% of websites used the website builder WordPress, up from 13% in 2011. This rise in popularity is likely due to the convenience and accessibility of these builders for non-developers creating their first website as these users may not have the same level of knowledge and expertise as experienced web developers.</a:t>
            </a:r>
          </a:p>
          <a:p>
            <a:pPr marL="228600" indent="-228600" algn="l">
              <a:buFont typeface="+mj-lt"/>
              <a:buAutoNum type="arabicPeriod"/>
            </a:pPr>
            <a:r>
              <a:rPr lang="en-GB" b="0" i="0" dirty="0">
                <a:solidFill>
                  <a:srgbClr val="D1D5DB"/>
                </a:solidFill>
                <a:effectLst/>
                <a:latin typeface="Söhne"/>
              </a:rPr>
              <a:t>For these non-developers, user experience (UX) is crucial in maximizing the potential of web applications. UX involves using user-based metrics to evaluate whether a user interface (UI) design enables effective interaction and meets user requirements.</a:t>
            </a:r>
          </a:p>
          <a:p>
            <a:pPr marL="228600" indent="-228600" algn="l">
              <a:buFont typeface="+mj-lt"/>
              <a:buAutoNum type="arabicPeriod"/>
            </a:pPr>
            <a:r>
              <a:rPr lang="en-GB" b="0" i="0" dirty="0">
                <a:solidFill>
                  <a:srgbClr val="D1D5DB"/>
                </a:solidFill>
                <a:effectLst/>
                <a:latin typeface="Söhne"/>
              </a:rPr>
              <a:t>Website builders may limit the effectiveness and uniqueness of design by only offering a set of predetermined tools. Negative UX can impacts brand perception and decreases product value, while positive UX can help a website stand out through increased traffic or search engine optimization.</a:t>
            </a:r>
            <a:endParaRPr lang="en-GB" b="1"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71560890-EBDC-413E-B087-3ABD12996CE6}" type="slidenum">
              <a:rPr lang="en-GB" smtClean="0"/>
              <a:t>2</a:t>
            </a:fld>
            <a:endParaRPr lang="en-GB"/>
          </a:p>
        </p:txBody>
      </p:sp>
    </p:spTree>
    <p:extLst>
      <p:ext uri="{BB962C8B-B14F-4D97-AF65-F5344CB8AC3E}">
        <p14:creationId xmlns:p14="http://schemas.microsoft.com/office/powerpoint/2010/main" val="390473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GB" b="0" i="0" dirty="0">
                <a:solidFill>
                  <a:srgbClr val="D1D5DB"/>
                </a:solidFill>
                <a:effectLst/>
                <a:latin typeface="Söhne"/>
              </a:rPr>
              <a:t>The impact of each design element on UX can vary depending on the specific requirements of a website. For instance, an online newspaper may require more emphasis on typography than an online art gallery.</a:t>
            </a:r>
          </a:p>
          <a:p>
            <a:pPr marL="228600" indent="-228600">
              <a:buFont typeface="+mj-lt"/>
              <a:buAutoNum type="arabicPeriod"/>
            </a:pPr>
            <a:r>
              <a:rPr lang="en-GB" b="0" i="0" dirty="0">
                <a:solidFill>
                  <a:srgbClr val="D1D5DB"/>
                </a:solidFill>
                <a:effectLst/>
                <a:latin typeface="Söhne"/>
              </a:rPr>
              <a:t>Therefore, it is crucial to identify the most effective design elements for a particular website to enhance it’s UX. </a:t>
            </a:r>
          </a:p>
          <a:p>
            <a:pPr marL="228600" indent="-228600">
              <a:buAutoNum type="arabicPeriod"/>
            </a:pPr>
            <a:r>
              <a:rPr lang="en-GB" b="0" i="0" dirty="0">
                <a:solidFill>
                  <a:srgbClr val="D1D5DB"/>
                </a:solidFill>
                <a:effectLst/>
                <a:latin typeface="Söhne"/>
              </a:rPr>
              <a:t>Moreover, using incorrect elements on a website can negatively impact UX, which can become a common mistake for less technical users.</a:t>
            </a:r>
          </a:p>
          <a:p>
            <a:pPr marL="228600" indent="-228600">
              <a:buAutoNum type="arabicPeriod"/>
            </a:pPr>
            <a:endParaRPr lang="en-GB" dirty="0"/>
          </a:p>
          <a:p>
            <a:pPr marL="228600" indent="-228600">
              <a:buAutoNum type="arabicPeriod"/>
            </a:pPr>
            <a:r>
              <a:rPr lang="en-GB" b="0" i="0" dirty="0">
                <a:solidFill>
                  <a:srgbClr val="D1D5DB"/>
                </a:solidFill>
                <a:effectLst/>
                <a:latin typeface="Söhne"/>
              </a:rPr>
              <a:t>My literature review revealed various approaches that researchers have used to make design elements understandable to non-technical users. Some have limited their findings to specific research models such as the Technology Acceptance Model or conducted surveys of numerous papers. However, despite these efforts, researchers often use vague terminologies and concepts that only developers or fellow researchers can understand. </a:t>
            </a:r>
          </a:p>
          <a:p>
            <a:pPr marL="228600" indent="-228600">
              <a:buAutoNum type="arabicPeriod"/>
            </a:pPr>
            <a:r>
              <a:rPr lang="en-GB" b="0" i="0" dirty="0">
                <a:solidFill>
                  <a:srgbClr val="D1D5DB"/>
                </a:solidFill>
                <a:effectLst/>
                <a:latin typeface="Söhne"/>
              </a:rPr>
              <a:t>As a result, web builder users miss out on valuable knowledge. Therefore</a:t>
            </a:r>
            <a:r>
              <a:rPr lang="en-GB" dirty="0"/>
              <a:t> it must be understood how this research can be understood by this growing group of users</a:t>
            </a:r>
          </a:p>
          <a:p>
            <a:pPr marL="228600" indent="-228600">
              <a:buAutoNum type="arabicPeriod"/>
            </a:pPr>
            <a:r>
              <a:rPr lang="en-GB" b="0" i="0" dirty="0">
                <a:solidFill>
                  <a:srgbClr val="D1D5DB"/>
                </a:solidFill>
                <a:effectLst/>
                <a:latin typeface="Söhne"/>
              </a:rPr>
              <a:t>Therefore, it is essential to bridge the gap between research and non-technical users to ensure that this growing group of users can benefit from research insights.</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3</a:t>
            </a:fld>
            <a:endParaRPr lang="en-GB"/>
          </a:p>
        </p:txBody>
      </p:sp>
    </p:spTree>
    <p:extLst>
      <p:ext uri="{BB962C8B-B14F-4D97-AF65-F5344CB8AC3E}">
        <p14:creationId xmlns:p14="http://schemas.microsoft.com/office/powerpoint/2010/main" val="370508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The artefacts used in this paper were two e-commerce websites</a:t>
            </a:r>
          </a:p>
          <a:p>
            <a:pPr marL="228600" indent="-228600">
              <a:buFont typeface="+mj-lt"/>
              <a:buAutoNum type="arabicPeriod"/>
            </a:pPr>
            <a:r>
              <a:rPr lang="en-GB" dirty="0"/>
              <a:t>Artefact A had specific alterations to it’s design informed by the literature review Including, images in and out of the scene, a colour theory-based colour palette, animations and a call to action section.</a:t>
            </a:r>
          </a:p>
          <a:p>
            <a:pPr marL="228600" indent="-228600">
              <a:buFont typeface="+mj-lt"/>
              <a:buAutoNum type="arabicPeriod"/>
            </a:pPr>
            <a:r>
              <a:rPr lang="en-GB" dirty="0"/>
              <a:t>While Artefact B was created using a website builder, specifically a theme from Shopify, which is a popular e-commerce specific website builder.</a:t>
            </a:r>
          </a:p>
          <a:p>
            <a:pPr marL="228600" indent="-228600">
              <a:buFont typeface="+mj-lt"/>
              <a:buAutoNum type="arabicPeriod"/>
            </a:pPr>
            <a:r>
              <a:rPr lang="en-GB" dirty="0"/>
              <a:t>E-commerce was deemed the most relevant genre of application to choose given its rising popularity, and that building an online business is one of the most popular uses of web builders.</a:t>
            </a:r>
          </a:p>
          <a:p>
            <a:pPr marL="228600" indent="-228600">
              <a:buFont typeface="+mj-lt"/>
              <a:buAutoNum type="arabicPeriod"/>
            </a:pPr>
            <a:r>
              <a:rPr lang="en-GB" dirty="0"/>
              <a:t>Artefact B is included strictly for comparison only and is not credit as the work of this paper and therefore artefact A will be discussed.</a:t>
            </a:r>
          </a:p>
          <a:p>
            <a:pPr marL="228600" indent="-228600">
              <a:buFont typeface="+mj-lt"/>
              <a:buAutoNum type="arabicPeriod"/>
            </a:pPr>
            <a:endParaRPr lang="en-GB" dirty="0"/>
          </a:p>
          <a:p>
            <a:pPr marL="228600" indent="-228600">
              <a:buFont typeface="+mj-lt"/>
              <a:buAutoNum type="arabicPeriod"/>
            </a:pPr>
            <a:r>
              <a:rPr lang="en-GB" dirty="0"/>
              <a:t>Artefact A includes all the standard features seen in e-commerce sites, such as login, registering, searching, filtering, a cart and a checkout system.</a:t>
            </a:r>
          </a:p>
          <a:p>
            <a:pPr marL="228600" indent="-228600">
              <a:buFont typeface="+mj-lt"/>
              <a:buAutoNum type="arabicPeriod"/>
            </a:pPr>
            <a:r>
              <a:rPr lang="en-GB" dirty="0"/>
              <a:t>Artefact A’s technology stack consists of React and Tailwind for the front-end and Node, Express and MySQL for the back-end. Heroku and </a:t>
            </a:r>
            <a:r>
              <a:rPr lang="en-GB" dirty="0" err="1"/>
              <a:t>ClearDB</a:t>
            </a:r>
            <a:r>
              <a:rPr lang="en-GB" dirty="0"/>
              <a:t> used to deploy the build and database.</a:t>
            </a:r>
          </a:p>
          <a:p>
            <a:pPr marL="228600" indent="-228600">
              <a:buFont typeface="+mj-lt"/>
              <a:buAutoNum type="arabicPeriod"/>
            </a:pPr>
            <a:r>
              <a:rPr lang="en-GB" dirty="0"/>
              <a:t>All authentication systems are encrypted using Node’s Crypto package before being stored, utilising hash, pepper and salting.</a:t>
            </a:r>
          </a:p>
          <a:p>
            <a:pPr marL="228600" indent="-228600">
              <a:buFont typeface="+mj-lt"/>
              <a:buAutoNum type="arabicPeriod"/>
            </a:pPr>
            <a:r>
              <a:rPr lang="en-GB" dirty="0"/>
              <a:t>HTTP requests are handled using </a:t>
            </a:r>
            <a:r>
              <a:rPr lang="en-GB" dirty="0" err="1"/>
              <a:t>Axios</a:t>
            </a:r>
            <a:r>
              <a:rPr lang="en-GB" dirty="0"/>
              <a:t>.</a:t>
            </a:r>
          </a:p>
          <a:p>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4</a:t>
            </a:fld>
            <a:endParaRPr lang="en-GB"/>
          </a:p>
        </p:txBody>
      </p:sp>
    </p:spTree>
    <p:extLst>
      <p:ext uri="{BB962C8B-B14F-4D97-AF65-F5344CB8AC3E}">
        <p14:creationId xmlns:p14="http://schemas.microsoft.com/office/powerpoint/2010/main" val="1310364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The artefact was developed using an incremental development lifecycle.</a:t>
            </a:r>
          </a:p>
          <a:p>
            <a:pPr marL="228600" indent="-228600">
              <a:buFont typeface="+mj-lt"/>
              <a:buAutoNum type="arabicPeriod"/>
            </a:pPr>
            <a:r>
              <a:rPr lang="en-GB" b="0" i="0" dirty="0">
                <a:solidFill>
                  <a:srgbClr val="D1D5DB"/>
                </a:solidFill>
                <a:effectLst/>
                <a:latin typeface="Söhne"/>
              </a:rPr>
              <a:t>This approach was considered the most suitable as it enabled the artefact to be divided into sections based on its features</a:t>
            </a:r>
          </a:p>
          <a:p>
            <a:pPr marL="228600" indent="-228600">
              <a:buFont typeface="+mj-lt"/>
              <a:buAutoNum type="arabicPeriod"/>
            </a:pPr>
            <a:r>
              <a:rPr lang="en-GB" b="0" i="0" dirty="0">
                <a:solidFill>
                  <a:srgbClr val="D1D5DB"/>
                </a:solidFill>
                <a:effectLst/>
                <a:latin typeface="Söhne"/>
              </a:rPr>
              <a:t>Although similar to the agile approach, it was better suited for a situation where the requirements of the artefact were not expected to change during development.</a:t>
            </a:r>
          </a:p>
          <a:p>
            <a:pPr marL="228600" indent="-228600">
              <a:buFont typeface="+mj-lt"/>
              <a:buAutoNum type="arabicPeriod"/>
            </a:pPr>
            <a:r>
              <a:rPr lang="en-GB" b="0" i="0" dirty="0">
                <a:solidFill>
                  <a:srgbClr val="D1D5DB"/>
                </a:solidFill>
                <a:effectLst/>
                <a:latin typeface="Söhne"/>
              </a:rPr>
              <a:t>With this approach, individual features could be iteratively improved, rather than completing everything at once, as in a Waterfall lifecycle. </a:t>
            </a:r>
          </a:p>
          <a:p>
            <a:pPr marL="228600" indent="-228600">
              <a:buFont typeface="+mj-lt"/>
              <a:buAutoNum type="arabicPeriod"/>
            </a:pPr>
            <a:r>
              <a:rPr lang="en-GB" b="0" i="0" dirty="0">
                <a:solidFill>
                  <a:srgbClr val="D1D5DB"/>
                </a:solidFill>
                <a:effectLst/>
                <a:latin typeface="Söhne"/>
              </a:rPr>
              <a:t>Additionally, this allowed each feature to receive user feedback throughout the development process, enabling them to be refactored as necessary.</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5</a:t>
            </a:fld>
            <a:endParaRPr lang="en-GB"/>
          </a:p>
        </p:txBody>
      </p:sp>
    </p:spTree>
    <p:extLst>
      <p:ext uri="{BB962C8B-B14F-4D97-AF65-F5344CB8AC3E}">
        <p14:creationId xmlns:p14="http://schemas.microsoft.com/office/powerpoint/2010/main" val="389977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The artefact underwent unit, integration, acceptance, and usability tests.</a:t>
            </a:r>
          </a:p>
          <a:p>
            <a:pPr marL="228600" indent="-228600">
              <a:buFont typeface="+mj-lt"/>
              <a:buAutoNum type="arabicPeriod"/>
            </a:pPr>
            <a:r>
              <a:rPr lang="en-GB" b="0" i="0" dirty="0">
                <a:solidFill>
                  <a:srgbClr val="D1D5DB"/>
                </a:solidFill>
                <a:effectLst/>
                <a:latin typeface="Söhne"/>
              </a:rPr>
              <a:t>The unit and integration tests were scripted using </a:t>
            </a:r>
            <a:r>
              <a:rPr lang="en-GB" b="0" i="0" dirty="0" err="1">
                <a:solidFill>
                  <a:srgbClr val="D1D5DB"/>
                </a:solidFill>
                <a:effectLst/>
                <a:latin typeface="Söhne"/>
              </a:rPr>
              <a:t>React.js's</a:t>
            </a:r>
            <a:r>
              <a:rPr lang="en-GB" b="0" i="0" dirty="0">
                <a:solidFill>
                  <a:srgbClr val="D1D5DB"/>
                </a:solidFill>
                <a:effectLst/>
                <a:latin typeface="Söhne"/>
              </a:rPr>
              <a:t> testing library, which is built on top of the DOM testing library.</a:t>
            </a:r>
          </a:p>
          <a:p>
            <a:pPr marL="228600" indent="-228600">
              <a:buFont typeface="+mj-lt"/>
              <a:buAutoNum type="arabicPeriod"/>
            </a:pPr>
            <a:r>
              <a:rPr lang="en-GB" b="0" i="0" dirty="0">
                <a:solidFill>
                  <a:srgbClr val="D1D5DB"/>
                </a:solidFill>
                <a:effectLst/>
                <a:latin typeface="Söhne"/>
              </a:rPr>
              <a:t>These tests covered the search and cart functionality, assessing both their individual performance and their integration with other features such as the product listing.</a:t>
            </a:r>
          </a:p>
          <a:p>
            <a:pPr marL="228600" indent="-228600">
              <a:buFont typeface="+mj-lt"/>
              <a:buAutoNum type="arabicPeriod"/>
            </a:pPr>
            <a:r>
              <a:rPr lang="en-GB" b="0" i="0" dirty="0">
                <a:solidFill>
                  <a:srgbClr val="D1D5DB"/>
                </a:solidFill>
                <a:effectLst/>
                <a:latin typeface="Söhne"/>
              </a:rPr>
              <a:t>These included confirming that the search query correctly redirected users to a subsequent page with the query, and the various API calls from the cart such as adding, updating, and deleting products.</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For acceptance testing, a heuristic analysis was conducted alongside the study, followed by refactors based on the identified issues.</a:t>
            </a:r>
          </a:p>
          <a:p>
            <a:pPr marL="228600" indent="-228600">
              <a:buFont typeface="+mj-lt"/>
              <a:buAutoNum type="arabicPeriod"/>
            </a:pPr>
            <a:r>
              <a:rPr lang="en-GB" b="0" i="0" dirty="0">
                <a:solidFill>
                  <a:srgbClr val="D1D5DB"/>
                </a:solidFill>
                <a:effectLst/>
                <a:latin typeface="Söhne"/>
              </a:rPr>
              <a:t>These refactors included minimizing HTTP request errors by using a .env file, using a media query package to prevent an edge case with Booleans not updating, and adding a mass clear cart button.</a:t>
            </a:r>
          </a:p>
          <a:p>
            <a:pPr marL="228600" indent="-228600">
              <a:buFont typeface="+mj-lt"/>
              <a:buAutoNum type="arabicPeriod"/>
            </a:pPr>
            <a:endParaRPr lang="en-GB" dirty="0"/>
          </a:p>
          <a:p>
            <a:pPr marL="228600" indent="-228600">
              <a:buFont typeface="+mj-lt"/>
              <a:buAutoNum type="arabicPeriod"/>
            </a:pPr>
            <a:r>
              <a:rPr lang="en-GB" b="0" i="0" dirty="0">
                <a:solidFill>
                  <a:srgbClr val="D1D5DB"/>
                </a:solidFill>
                <a:effectLst/>
                <a:latin typeface="Söhne"/>
              </a:rPr>
              <a:t>Finally, usability was evaluated using Google Chrome's developer tool, Lighthouse. The evaluation measured several key metrics, including accessibility, which takes into account image alt text, ARIA labelling, and screen reader compatibility.</a:t>
            </a:r>
            <a:endParaRPr lang="en-GB" dirty="0"/>
          </a:p>
        </p:txBody>
      </p:sp>
      <p:sp>
        <p:nvSpPr>
          <p:cNvPr id="4" name="Slide Number Placeholder 3"/>
          <p:cNvSpPr>
            <a:spLocks noGrp="1"/>
          </p:cNvSpPr>
          <p:nvPr>
            <p:ph type="sldNum" sz="quarter" idx="5"/>
          </p:nvPr>
        </p:nvSpPr>
        <p:spPr/>
        <p:txBody>
          <a:bodyPr/>
          <a:lstStyle/>
          <a:p>
            <a:fld id="{71560890-EBDC-413E-B087-3ABD12996CE6}" type="slidenum">
              <a:rPr lang="en-GB" smtClean="0"/>
              <a:t>6</a:t>
            </a:fld>
            <a:endParaRPr lang="en-GB"/>
          </a:p>
        </p:txBody>
      </p:sp>
    </p:spTree>
    <p:extLst>
      <p:ext uri="{BB962C8B-B14F-4D97-AF65-F5344CB8AC3E}">
        <p14:creationId xmlns:p14="http://schemas.microsoft.com/office/powerpoint/2010/main" val="23547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This is my demo for artefact  A</a:t>
            </a:r>
          </a:p>
          <a:p>
            <a:pPr marL="228600" indent="-228600">
              <a:buFont typeface="+mj-lt"/>
              <a:buAutoNum type="arabicPeriod"/>
            </a:pPr>
            <a:r>
              <a:rPr lang="en-GB" dirty="0"/>
              <a:t>I've already logged into a premade account for the sake of the demo.</a:t>
            </a:r>
          </a:p>
          <a:p>
            <a:pPr marL="228600" indent="-228600">
              <a:buFont typeface="+mj-lt"/>
              <a:buAutoNum type="arabicPeriod"/>
            </a:pPr>
            <a:r>
              <a:rPr lang="en-GB" dirty="0"/>
              <a:t>All accounts are encrypted and stored to the SQL database.</a:t>
            </a:r>
          </a:p>
          <a:p>
            <a:pPr marL="228600" indent="-228600">
              <a:buFont typeface="+mj-lt"/>
              <a:buAutoNum type="arabicPeriod"/>
            </a:pPr>
            <a:r>
              <a:rPr lang="en-GB" dirty="0"/>
              <a:t>As you can see the home page includes a large search bar and product image.</a:t>
            </a:r>
          </a:p>
          <a:p>
            <a:pPr marL="228600" indent="-228600">
              <a:buFont typeface="+mj-lt"/>
              <a:buAutoNum type="arabicPeriod"/>
            </a:pPr>
            <a:r>
              <a:rPr lang="en-GB" dirty="0"/>
              <a:t>Then further down is a list of products.</a:t>
            </a:r>
          </a:p>
          <a:p>
            <a:pPr marL="228600" indent="-228600">
              <a:buFont typeface="+mj-lt"/>
              <a:buAutoNum type="arabicPeriod"/>
            </a:pPr>
            <a:r>
              <a:rPr lang="en-GB" dirty="0"/>
              <a:t>Going back to the top you can search a product like a laptop for instance.</a:t>
            </a:r>
          </a:p>
          <a:p>
            <a:pPr marL="228600" indent="-228600">
              <a:buFont typeface="+mj-lt"/>
              <a:buAutoNum type="arabicPeriod"/>
            </a:pPr>
            <a:r>
              <a:rPr lang="en-GB" dirty="0"/>
              <a:t>Then you will go to a results page.</a:t>
            </a:r>
          </a:p>
          <a:p>
            <a:pPr marL="228600" indent="-228600">
              <a:buFont typeface="+mj-lt"/>
              <a:buAutoNum type="arabicPeriod"/>
            </a:pPr>
            <a:r>
              <a:rPr lang="en-GB" dirty="0"/>
              <a:t>This results page can then be filtered alphabetically, by price or by name.</a:t>
            </a:r>
          </a:p>
          <a:p>
            <a:pPr marL="228600" indent="-228600">
              <a:buFont typeface="+mj-lt"/>
              <a:buAutoNum type="arabicPeriod"/>
            </a:pPr>
            <a:r>
              <a:rPr lang="en-GB" dirty="0"/>
              <a:t>When clicking a product a page to view it will appear, the by clicking add to cart the icon in the top right will update.</a:t>
            </a:r>
          </a:p>
          <a:p>
            <a:pPr marL="228600" indent="-228600">
              <a:buFont typeface="+mj-lt"/>
              <a:buAutoNum type="arabicPeriod"/>
            </a:pPr>
            <a:r>
              <a:rPr lang="en-GB" dirty="0"/>
              <a:t>Then ill add another product to the cart to test, this time a phone.</a:t>
            </a:r>
          </a:p>
          <a:p>
            <a:pPr marL="228600" indent="-228600">
              <a:buFont typeface="+mj-lt"/>
              <a:buAutoNum type="arabicPeriod"/>
            </a:pPr>
            <a:r>
              <a:rPr lang="en-GB" dirty="0"/>
              <a:t>Now by clicking the icon you can see everything in your cart along side the checkout form.</a:t>
            </a:r>
          </a:p>
          <a:p>
            <a:pPr marL="228600" indent="-228600">
              <a:buFont typeface="+mj-lt"/>
              <a:buAutoNum type="arabicPeriod"/>
            </a:pPr>
            <a:r>
              <a:rPr lang="en-GB" dirty="0"/>
              <a:t>Products in the cart can be updated, deleted individually or cleared with the clear cart button.</a:t>
            </a:r>
          </a:p>
          <a:p>
            <a:pPr marL="228600" indent="-228600">
              <a:buFont typeface="+mj-lt"/>
              <a:buAutoNum type="arabicPeriod"/>
            </a:pPr>
            <a:r>
              <a:rPr lang="en-GB" dirty="0"/>
              <a:t>You can either complete the form or empty the cart to return to the previous page or just logout.</a:t>
            </a:r>
          </a:p>
        </p:txBody>
      </p:sp>
      <p:sp>
        <p:nvSpPr>
          <p:cNvPr id="4" name="Slide Number Placeholder 3"/>
          <p:cNvSpPr>
            <a:spLocks noGrp="1"/>
          </p:cNvSpPr>
          <p:nvPr>
            <p:ph type="sldNum" sz="quarter" idx="5"/>
          </p:nvPr>
        </p:nvSpPr>
        <p:spPr/>
        <p:txBody>
          <a:bodyPr/>
          <a:lstStyle/>
          <a:p>
            <a:fld id="{71560890-EBDC-413E-B087-3ABD12996CE6}" type="slidenum">
              <a:rPr lang="en-GB" smtClean="0"/>
              <a:t>7</a:t>
            </a:fld>
            <a:endParaRPr lang="en-GB"/>
          </a:p>
        </p:txBody>
      </p:sp>
    </p:spTree>
    <p:extLst>
      <p:ext uri="{BB962C8B-B14F-4D97-AF65-F5344CB8AC3E}">
        <p14:creationId xmlns:p14="http://schemas.microsoft.com/office/powerpoint/2010/main" val="2622765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The study was divided into two parts an A/B test and a subsequent thematic analysis.</a:t>
            </a:r>
          </a:p>
          <a:p>
            <a:pPr marL="228600" indent="-228600">
              <a:buFont typeface="+mj-lt"/>
              <a:buAutoNum type="arabicPeriod"/>
            </a:pPr>
            <a:r>
              <a:rPr lang="en-GB" dirty="0"/>
              <a:t>The A/B test compared the two e-commerce sites artefact A and artefact B.</a:t>
            </a:r>
          </a:p>
          <a:p>
            <a:pPr marL="228600" indent="-228600">
              <a:buFont typeface="+mj-lt"/>
              <a:buAutoNum type="arabicPeriod"/>
            </a:pPr>
            <a:endParaRPr lang="en-GB" dirty="0"/>
          </a:p>
          <a:p>
            <a:pPr marL="228600" indent="-228600">
              <a:buFont typeface="+mj-lt"/>
              <a:buAutoNum type="arabicPeriod"/>
            </a:pPr>
            <a:r>
              <a:rPr lang="en-GB" dirty="0"/>
              <a:t>Participants were tasked with selecting several different products from different categories and adding them to the sites basket or cart system</a:t>
            </a:r>
          </a:p>
          <a:p>
            <a:pPr marL="228600" indent="-228600">
              <a:buFont typeface="+mj-lt"/>
              <a:buAutoNum type="arabicPeriod"/>
            </a:pPr>
            <a:r>
              <a:rPr lang="en-GB" dirty="0"/>
              <a:t>They would finish this task by reaching the site’s checkout page after selecting their products.</a:t>
            </a:r>
          </a:p>
          <a:p>
            <a:pPr marL="228600" indent="-228600">
              <a:buFont typeface="+mj-lt"/>
              <a:buAutoNum type="arabicPeriod"/>
            </a:pPr>
            <a:r>
              <a:rPr lang="en-GB" dirty="0"/>
              <a:t>Purchasing products was not required and was actively discouraged.</a:t>
            </a:r>
          </a:p>
          <a:p>
            <a:pPr marL="228600" indent="-228600">
              <a:buFont typeface="+mj-lt"/>
              <a:buAutoNum type="arabicPeriod"/>
            </a:pPr>
            <a:r>
              <a:rPr lang="en-GB" dirty="0"/>
              <a:t>This method allowed each of the sites core functionality to be tested from; searching, filtering, updating and deleting products.</a:t>
            </a:r>
          </a:p>
          <a:p>
            <a:pPr marL="228600" indent="-228600">
              <a:buFont typeface="+mj-lt"/>
              <a:buAutoNum type="arabicPeriod"/>
            </a:pPr>
            <a:r>
              <a:rPr lang="en-GB" dirty="0"/>
              <a:t>After completing their task they filled out a qualitative questionnaire with Microsoft forms.</a:t>
            </a:r>
          </a:p>
          <a:p>
            <a:pPr marL="228600" indent="-228600">
              <a:buFont typeface="+mj-lt"/>
              <a:buAutoNum type="arabicPeriod"/>
            </a:pPr>
            <a:endParaRPr lang="en-GB" dirty="0"/>
          </a:p>
          <a:p>
            <a:pPr marL="228600" indent="-228600">
              <a:buFont typeface="+mj-lt"/>
              <a:buAutoNum type="arabicPeriod"/>
            </a:pPr>
            <a:r>
              <a:rPr lang="en-GB" dirty="0"/>
              <a:t>Artefact A also used a click map from Microsoft Clarity to provide additional data on which elements were used the most during testing.</a:t>
            </a:r>
          </a:p>
        </p:txBody>
      </p:sp>
      <p:sp>
        <p:nvSpPr>
          <p:cNvPr id="4" name="Slide Number Placeholder 3"/>
          <p:cNvSpPr>
            <a:spLocks noGrp="1"/>
          </p:cNvSpPr>
          <p:nvPr>
            <p:ph type="sldNum" sz="quarter" idx="5"/>
          </p:nvPr>
        </p:nvSpPr>
        <p:spPr/>
        <p:txBody>
          <a:bodyPr/>
          <a:lstStyle/>
          <a:p>
            <a:fld id="{71560890-EBDC-413E-B087-3ABD12996CE6}" type="slidenum">
              <a:rPr lang="en-GB" smtClean="0"/>
              <a:t>8</a:t>
            </a:fld>
            <a:endParaRPr lang="en-GB"/>
          </a:p>
        </p:txBody>
      </p:sp>
    </p:spTree>
    <p:extLst>
      <p:ext uri="{BB962C8B-B14F-4D97-AF65-F5344CB8AC3E}">
        <p14:creationId xmlns:p14="http://schemas.microsoft.com/office/powerpoint/2010/main" val="2014335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0" i="0" dirty="0">
                <a:solidFill>
                  <a:srgbClr val="D1D5DB"/>
                </a:solidFill>
                <a:effectLst/>
                <a:latin typeface="Söhne"/>
              </a:rPr>
              <a:t>There were two key hypotheses used in my experiment.</a:t>
            </a:r>
          </a:p>
          <a:p>
            <a:pPr marL="228600" indent="-228600">
              <a:buFont typeface="+mj-lt"/>
              <a:buAutoNum type="arabicPeriod"/>
            </a:pPr>
            <a:r>
              <a:rPr lang="en-GB" b="0" i="0" dirty="0">
                <a:solidFill>
                  <a:srgbClr val="D1D5DB"/>
                </a:solidFill>
                <a:effectLst/>
                <a:latin typeface="Söhne"/>
              </a:rPr>
              <a:t>Firstly, that "there is a significant difference between the proportion of positive and negative results between artefacts A and B".</a:t>
            </a:r>
          </a:p>
          <a:p>
            <a:pPr marL="228600" indent="-228600">
              <a:buFont typeface="+mj-lt"/>
              <a:buAutoNum type="arabicPeriod"/>
            </a:pPr>
            <a:r>
              <a:rPr lang="en-GB" dirty="0"/>
              <a:t>This was informed by comparing the P values of the two sample proportional test and direct comparison between the two column graphs.</a:t>
            </a:r>
          </a:p>
          <a:p>
            <a:pPr marL="228600" indent="-228600">
              <a:buFont typeface="+mj-lt"/>
              <a:buAutoNum type="arabicPeriod"/>
            </a:pPr>
            <a:r>
              <a:rPr lang="en-GB" dirty="0"/>
              <a:t>The null hypothesis was that there was no “significant different the proportion of positive and negative results between artefacts A and B”.</a:t>
            </a:r>
          </a:p>
          <a:p>
            <a:pPr marL="228600" indent="-228600">
              <a:buFont typeface="+mj-lt"/>
              <a:buAutoNum type="arabicPeriod"/>
            </a:pPr>
            <a:endParaRPr lang="en-GB" dirty="0"/>
          </a:p>
          <a:p>
            <a:pPr marL="228600" indent="-228600">
              <a:buFont typeface="+mj-lt"/>
              <a:buAutoNum type="arabicPeriod"/>
            </a:pPr>
            <a:r>
              <a:rPr lang="en-GB" dirty="0"/>
              <a:t>The second hypothesis is that “Artefact A’s design is more effective than artefact B”.</a:t>
            </a:r>
          </a:p>
          <a:p>
            <a:pPr marL="228600" indent="-228600">
              <a:buFont typeface="+mj-lt"/>
              <a:buAutoNum type="arabicPeriod"/>
            </a:pPr>
            <a:r>
              <a:rPr lang="en-GB" dirty="0"/>
              <a:t>This was also informed by the statistical, as a less significant P value indicates that artefact was more effective overall.</a:t>
            </a:r>
          </a:p>
          <a:p>
            <a:pPr marL="228600" indent="-228600">
              <a:buFont typeface="+mj-lt"/>
              <a:buAutoNum type="arabicPeriod"/>
            </a:pPr>
            <a:r>
              <a:rPr lang="en-GB" dirty="0"/>
              <a:t>The effectiveness of specific metrics was informed by comparing that metric across both graphs.</a:t>
            </a:r>
          </a:p>
          <a:p>
            <a:pPr marL="228600" indent="-228600">
              <a:buFont typeface="+mj-lt"/>
              <a:buAutoNum type="arabicPeriod"/>
            </a:pPr>
            <a:r>
              <a:rPr lang="en-GB" dirty="0"/>
              <a:t>This null hypothesis was that “neither design was more effective than the other”.</a:t>
            </a:r>
          </a:p>
        </p:txBody>
      </p:sp>
      <p:sp>
        <p:nvSpPr>
          <p:cNvPr id="4" name="Slide Number Placeholder 3"/>
          <p:cNvSpPr>
            <a:spLocks noGrp="1"/>
          </p:cNvSpPr>
          <p:nvPr>
            <p:ph type="sldNum" sz="quarter" idx="5"/>
          </p:nvPr>
        </p:nvSpPr>
        <p:spPr/>
        <p:txBody>
          <a:bodyPr/>
          <a:lstStyle/>
          <a:p>
            <a:fld id="{71560890-EBDC-413E-B087-3ABD12996CE6}" type="slidenum">
              <a:rPr lang="en-GB" smtClean="0"/>
              <a:t>9</a:t>
            </a:fld>
            <a:endParaRPr lang="en-GB"/>
          </a:p>
        </p:txBody>
      </p:sp>
    </p:spTree>
    <p:extLst>
      <p:ext uri="{BB962C8B-B14F-4D97-AF65-F5344CB8AC3E}">
        <p14:creationId xmlns:p14="http://schemas.microsoft.com/office/powerpoint/2010/main" val="537386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4/17/2023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976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4/17/2023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3590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4/17/2023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6216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4/17/2023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1397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4/17/2023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3014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4/17/2023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057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4/17/2023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5585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4/17/2023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6440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4/17/2023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7043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4/17/2023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3333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4/17/2023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29676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4/17/2023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51897959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2CC5DA-0F84-9551-EC9E-401DA1CDCB96}"/>
              </a:ext>
            </a:extLst>
          </p:cNvPr>
          <p:cNvPicPr>
            <a:picLocks noChangeAspect="1"/>
          </p:cNvPicPr>
          <p:nvPr/>
        </p:nvPicPr>
        <p:blipFill rotWithShape="1">
          <a:blip r:embed="rId3"/>
          <a:srcRect t="17925" r="-1" b="2960"/>
          <a:stretch/>
        </p:blipFill>
        <p:spPr>
          <a:xfrm>
            <a:off x="3535520" y="-168442"/>
            <a:ext cx="8668512" cy="7038474"/>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0036E1-2F5D-BE9D-351F-FC3B8686C765}"/>
              </a:ext>
            </a:extLst>
          </p:cNvPr>
          <p:cNvSpPr>
            <a:spLocks noGrp="1"/>
          </p:cNvSpPr>
          <p:nvPr>
            <p:ph type="ctrTitle"/>
          </p:nvPr>
        </p:nvSpPr>
        <p:spPr>
          <a:xfrm>
            <a:off x="477981" y="1122363"/>
            <a:ext cx="4023360" cy="3204134"/>
          </a:xfrm>
        </p:spPr>
        <p:txBody>
          <a:bodyPr anchor="b">
            <a:normAutofit/>
          </a:bodyPr>
          <a:lstStyle/>
          <a:p>
            <a:r>
              <a:rPr lang="en-GB" sz="3700" dirty="0"/>
              <a:t>The Impact of UI and UX </a:t>
            </a:r>
            <a:r>
              <a:rPr lang="en-GB" sz="3700" dirty="0">
                <a:latin typeface="Sharp Sans" pitchFamily="2" charset="0"/>
                <a:ea typeface="Sharp Sans" pitchFamily="2" charset="0"/>
                <a:cs typeface="Sharp Sans" pitchFamily="2" charset="0"/>
              </a:rPr>
              <a:t>Design</a:t>
            </a:r>
            <a:r>
              <a:rPr lang="en-GB" sz="3700" dirty="0"/>
              <a:t> on Web Application Quality: A Mixed Methods Study.</a:t>
            </a:r>
          </a:p>
        </p:txBody>
      </p:sp>
      <p:sp>
        <p:nvSpPr>
          <p:cNvPr id="3" name="Subtitle 2">
            <a:extLst>
              <a:ext uri="{FF2B5EF4-FFF2-40B4-BE49-F238E27FC236}">
                <a16:creationId xmlns:a16="http://schemas.microsoft.com/office/drawing/2014/main" id="{8D71EE62-8DE1-1A5A-34C2-C59E6E02AB5B}"/>
              </a:ext>
            </a:extLst>
          </p:cNvPr>
          <p:cNvSpPr>
            <a:spLocks noGrp="1"/>
          </p:cNvSpPr>
          <p:nvPr>
            <p:ph type="subTitle" idx="1"/>
          </p:nvPr>
        </p:nvSpPr>
        <p:spPr>
          <a:xfrm>
            <a:off x="477980" y="4872922"/>
            <a:ext cx="4023359" cy="1208141"/>
          </a:xfrm>
        </p:spPr>
        <p:txBody>
          <a:bodyPr>
            <a:normAutofit/>
          </a:bodyPr>
          <a:lstStyle/>
          <a:p>
            <a:r>
              <a:rPr lang="en-GB" sz="2000" dirty="0">
                <a:latin typeface="Sharp Sans" pitchFamily="2" charset="0"/>
                <a:ea typeface="Sharp Sans" pitchFamily="2" charset="0"/>
                <a:cs typeface="Sharp Sans" pitchFamily="2" charset="0"/>
              </a:rPr>
              <a:t>JH248828</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92067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Rectangle 3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3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8" name="Rectangle 3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D42BB01-D5C0-EEDC-01F6-1C1EFB6AFDD9}"/>
              </a:ext>
            </a:extLst>
          </p:cNvPr>
          <p:cNvSpPr txBox="1"/>
          <p:nvPr/>
        </p:nvSpPr>
        <p:spPr>
          <a:xfrm>
            <a:off x="841248" y="256032"/>
            <a:ext cx="10506456" cy="101498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000">
                <a:latin typeface="+mj-lt"/>
                <a:ea typeface="+mj-ea"/>
                <a:cs typeface="+mj-cs"/>
              </a:rPr>
              <a:t>Ethics</a:t>
            </a:r>
          </a:p>
        </p:txBody>
      </p:sp>
      <p:sp>
        <p:nvSpPr>
          <p:cNvPr id="49" name="Rectangle 4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1" name="TextBox 2">
            <a:extLst>
              <a:ext uri="{FF2B5EF4-FFF2-40B4-BE49-F238E27FC236}">
                <a16:creationId xmlns:a16="http://schemas.microsoft.com/office/drawing/2014/main" id="{484DEA73-D7BF-033E-15FD-A962B2DD0E66}"/>
              </a:ext>
            </a:extLst>
          </p:cNvPr>
          <p:cNvGraphicFramePr/>
          <p:nvPr>
            <p:extLst>
              <p:ext uri="{D42A27DB-BD31-4B8C-83A1-F6EECF244321}">
                <p14:modId xmlns:p14="http://schemas.microsoft.com/office/powerpoint/2010/main" val="204194514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213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6545785-B49F-CD42-A0D4-B10E4E974E0F}"/>
              </a:ext>
            </a:extLst>
          </p:cNvPr>
          <p:cNvSpPr txBox="1"/>
          <p:nvPr/>
        </p:nvSpPr>
        <p:spPr>
          <a:xfrm>
            <a:off x="411480" y="991443"/>
            <a:ext cx="4443154" cy="1087819"/>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400">
                <a:latin typeface="+mj-lt"/>
                <a:ea typeface="+mj-ea"/>
                <a:cs typeface="+mj-cs"/>
              </a:rPr>
              <a:t>Data collection</a:t>
            </a:r>
          </a:p>
        </p:txBody>
      </p:sp>
      <p:sp>
        <p:nvSpPr>
          <p:cNvPr id="33" name="Rectangle 3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E673DAF-FF16-821E-E4E2-409D7D28F2C0}"/>
              </a:ext>
            </a:extLst>
          </p:cNvPr>
          <p:cNvSpPr txBox="1"/>
          <p:nvPr/>
        </p:nvSpPr>
        <p:spPr>
          <a:xfrm>
            <a:off x="411480" y="2684095"/>
            <a:ext cx="4443154" cy="3492868"/>
          </a:xfrm>
          <a:prstGeom prst="rect">
            <a:avLst/>
          </a:prstGeo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200"/>
              <a:t>Results export to CSV</a:t>
            </a:r>
          </a:p>
          <a:p>
            <a:pPr marL="285750" indent="-228600" defTabSz="914400">
              <a:spcAft>
                <a:spcPts val="600"/>
              </a:spcAft>
              <a:buFont typeface="Arial" panose="020B0604020202020204" pitchFamily="34" charset="0"/>
              <a:buChar char="•"/>
            </a:pPr>
            <a:endParaRPr lang="en-US" sz="1200"/>
          </a:p>
          <a:p>
            <a:pPr marL="285750" indent="-228600" defTabSz="914400">
              <a:spcAft>
                <a:spcPts val="600"/>
              </a:spcAft>
              <a:buFont typeface="Arial" panose="020B0604020202020204" pitchFamily="34" charset="0"/>
              <a:buChar char="•"/>
            </a:pPr>
            <a:r>
              <a:rPr lang="en-US" sz="1200"/>
              <a:t>Two sample proportional test</a:t>
            </a:r>
          </a:p>
          <a:p>
            <a:pPr indent="-228600" defTabSz="914400">
              <a:spcAft>
                <a:spcPts val="600"/>
              </a:spcAft>
              <a:buFont typeface="Arial" panose="020B0604020202020204" pitchFamily="34" charset="0"/>
              <a:buChar char="•"/>
            </a:pPr>
            <a:endParaRPr lang="en-US" sz="1200"/>
          </a:p>
          <a:p>
            <a:pPr marL="285750" indent="-228600" defTabSz="914400">
              <a:spcAft>
                <a:spcPts val="600"/>
              </a:spcAft>
              <a:buFont typeface="Arial" panose="020B0604020202020204" pitchFamily="34" charset="0"/>
              <a:buChar char="•"/>
            </a:pPr>
            <a:r>
              <a:rPr lang="en-US" sz="1200"/>
              <a:t>One column chart for each artefact</a:t>
            </a:r>
          </a:p>
          <a:p>
            <a:pPr marL="742950" lvl="1" indent="-228600" defTabSz="914400">
              <a:spcAft>
                <a:spcPts val="600"/>
              </a:spcAft>
              <a:buFont typeface="Arial" panose="020B0604020202020204" pitchFamily="34" charset="0"/>
              <a:buChar char="•"/>
            </a:pPr>
            <a:r>
              <a:rPr lang="en-US" sz="1200"/>
              <a:t>	Comparing the number of positive results against the number of negative results</a:t>
            </a:r>
          </a:p>
          <a:p>
            <a:pPr marL="742950" lvl="1" indent="-228600" defTabSz="914400">
              <a:spcAft>
                <a:spcPts val="600"/>
              </a:spcAft>
              <a:buFont typeface="Arial" panose="020B0604020202020204" pitchFamily="34" charset="0"/>
              <a:buChar char="•"/>
            </a:pPr>
            <a:r>
              <a:rPr lang="en-US" sz="1200"/>
              <a:t>	One column for each metric</a:t>
            </a:r>
          </a:p>
          <a:p>
            <a:pPr marL="742950" lvl="1" indent="-228600" defTabSz="914400">
              <a:spcAft>
                <a:spcPts val="600"/>
              </a:spcAft>
              <a:buFont typeface="Arial" panose="020B0604020202020204" pitchFamily="34" charset="0"/>
              <a:buChar char="•"/>
            </a:pPr>
            <a:r>
              <a:rPr lang="en-US" sz="1200"/>
              <a:t>	Benjimini-Hochberg adjustment</a:t>
            </a:r>
          </a:p>
          <a:p>
            <a:pPr marL="285750" indent="-228600" defTabSz="914400">
              <a:spcAft>
                <a:spcPts val="600"/>
              </a:spcAft>
              <a:buFont typeface="Arial" panose="020B0604020202020204" pitchFamily="34" charset="0"/>
              <a:buChar char="•"/>
            </a:pPr>
            <a:endParaRPr lang="en-US" sz="1200"/>
          </a:p>
          <a:p>
            <a:pPr marL="285750" indent="-228600" defTabSz="914400">
              <a:spcAft>
                <a:spcPts val="600"/>
              </a:spcAft>
              <a:buFont typeface="Arial" panose="020B0604020202020204" pitchFamily="34" charset="0"/>
              <a:buChar char="•"/>
            </a:pPr>
            <a:r>
              <a:rPr lang="en-US" sz="1200"/>
              <a:t>Larger effective size of 0.8</a:t>
            </a:r>
          </a:p>
          <a:p>
            <a:pPr marL="285750" indent="-228600" defTabSz="914400">
              <a:spcAft>
                <a:spcPts val="600"/>
              </a:spcAft>
              <a:buFont typeface="Arial" panose="020B0604020202020204" pitchFamily="34" charset="0"/>
              <a:buChar char="•"/>
            </a:pPr>
            <a:r>
              <a:rPr lang="en-US" sz="1200"/>
              <a:t>26 participants per study group</a:t>
            </a:r>
          </a:p>
          <a:p>
            <a:pPr marL="285750" indent="-228600" defTabSz="914400">
              <a:spcAft>
                <a:spcPts val="600"/>
              </a:spcAft>
              <a:buFont typeface="Arial" panose="020B0604020202020204" pitchFamily="34" charset="0"/>
              <a:buChar char="•"/>
            </a:pPr>
            <a:r>
              <a:rPr lang="en-US" sz="1200"/>
              <a:t>0.05 error probability</a:t>
            </a:r>
          </a:p>
        </p:txBody>
      </p:sp>
      <p:pic>
        <p:nvPicPr>
          <p:cNvPr id="7" name="Picture 6">
            <a:extLst>
              <a:ext uri="{FF2B5EF4-FFF2-40B4-BE49-F238E27FC236}">
                <a16:creationId xmlns:a16="http://schemas.microsoft.com/office/drawing/2014/main" id="{3C90AD9D-C618-C917-AC49-BEBD8B4AB9E2}"/>
              </a:ext>
            </a:extLst>
          </p:cNvPr>
          <p:cNvPicPr>
            <a:picLocks noChangeAspect="1"/>
          </p:cNvPicPr>
          <p:nvPr/>
        </p:nvPicPr>
        <p:blipFill>
          <a:blip r:embed="rId3"/>
          <a:stretch>
            <a:fillRect/>
          </a:stretch>
        </p:blipFill>
        <p:spPr>
          <a:xfrm>
            <a:off x="5751899" y="625683"/>
            <a:ext cx="5708257" cy="5551280"/>
          </a:xfrm>
          <a:prstGeom prst="rect">
            <a:avLst/>
          </a:prstGeom>
        </p:spPr>
      </p:pic>
    </p:spTree>
    <p:extLst>
      <p:ext uri="{BB962C8B-B14F-4D97-AF65-F5344CB8AC3E}">
        <p14:creationId xmlns:p14="http://schemas.microsoft.com/office/powerpoint/2010/main" val="214097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4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 name="Rectangle 4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4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3" name="Rectangle 5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5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6FE7C89-D348-435D-7F8D-48179F8C5023}"/>
              </a:ext>
            </a:extLst>
          </p:cNvPr>
          <p:cNvSpPr txBox="1"/>
          <p:nvPr/>
        </p:nvSpPr>
        <p:spPr>
          <a:xfrm>
            <a:off x="838196" y="978408"/>
            <a:ext cx="6007608" cy="110642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a:latin typeface="+mj-lt"/>
                <a:ea typeface="+mj-ea"/>
                <a:cs typeface="+mj-cs"/>
              </a:rPr>
              <a:t>Results</a:t>
            </a:r>
          </a:p>
        </p:txBody>
      </p:sp>
      <p:sp>
        <p:nvSpPr>
          <p:cNvPr id="65" name="Rectangle 5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5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9A2A149-80CA-A97B-FA4D-16E571236596}"/>
              </a:ext>
            </a:extLst>
          </p:cNvPr>
          <p:cNvSpPr txBox="1"/>
          <p:nvPr/>
        </p:nvSpPr>
        <p:spPr>
          <a:xfrm>
            <a:off x="841244" y="2359152"/>
            <a:ext cx="6007608" cy="3429000"/>
          </a:xfrm>
          <a:prstGeom prst="rect">
            <a:avLst/>
          </a:prstGeom>
        </p:spPr>
        <p:txBody>
          <a:bodyPr vert="horz" lIns="91440" tIns="45720" rIns="91440" bIns="45720" rtlCol="0">
            <a:normAutofit/>
          </a:bodyPr>
          <a:lstStyle/>
          <a:p>
            <a:pPr marL="342900" indent="-228600" defTabSz="914400">
              <a:spcAft>
                <a:spcPts val="600"/>
              </a:spcAft>
              <a:buFont typeface="Arial" panose="020B0604020202020204" pitchFamily="34" charset="0"/>
              <a:buChar char="•"/>
            </a:pPr>
            <a:r>
              <a:rPr lang="en-US" sz="1700"/>
              <a:t>Games students or similar disciplines</a:t>
            </a:r>
          </a:p>
          <a:p>
            <a:pPr marL="342900" indent="-228600" defTabSz="914400">
              <a:spcAft>
                <a:spcPts val="600"/>
              </a:spcAft>
              <a:buFont typeface="Arial" panose="020B0604020202020204" pitchFamily="34" charset="0"/>
              <a:buChar char="•"/>
            </a:pPr>
            <a:endParaRPr lang="en-US" sz="1700"/>
          </a:p>
          <a:p>
            <a:pPr marL="342900" indent="-228600" defTabSz="914400">
              <a:spcAft>
                <a:spcPts val="600"/>
              </a:spcAft>
              <a:buFont typeface="Arial" panose="020B0604020202020204" pitchFamily="34" charset="0"/>
              <a:buChar char="•"/>
            </a:pPr>
            <a:r>
              <a:rPr lang="en-US" sz="1700"/>
              <a:t>Result given P for mostly positive or N for mostly negative</a:t>
            </a:r>
          </a:p>
          <a:p>
            <a:pPr marL="342900" indent="-228600" defTabSz="914400">
              <a:spcAft>
                <a:spcPts val="600"/>
              </a:spcAft>
              <a:buFont typeface="Arial" panose="020B0604020202020204" pitchFamily="34" charset="0"/>
              <a:buChar char="•"/>
            </a:pPr>
            <a:endParaRPr lang="en-US" sz="1700"/>
          </a:p>
          <a:p>
            <a:pPr marL="342900" indent="-228600" defTabSz="914400">
              <a:spcAft>
                <a:spcPts val="600"/>
              </a:spcAft>
              <a:buFont typeface="Arial" panose="020B0604020202020204" pitchFamily="34" charset="0"/>
              <a:buChar char="•"/>
            </a:pPr>
            <a:r>
              <a:rPr lang="en-US" sz="1700"/>
              <a:t>42 out of 52 participants collected</a:t>
            </a:r>
          </a:p>
          <a:p>
            <a:pPr marL="342900" indent="-228600" defTabSz="914400">
              <a:spcAft>
                <a:spcPts val="600"/>
              </a:spcAft>
              <a:buFont typeface="Arial" panose="020B0604020202020204" pitchFamily="34" charset="0"/>
              <a:buChar char="•"/>
            </a:pPr>
            <a:r>
              <a:rPr lang="en-US" sz="1700"/>
              <a:t>21 per study group</a:t>
            </a:r>
          </a:p>
          <a:p>
            <a:pPr marL="342900" indent="-228600" defTabSz="914400">
              <a:spcAft>
                <a:spcPts val="600"/>
              </a:spcAft>
              <a:buFont typeface="Arial" panose="020B0604020202020204" pitchFamily="34" charset="0"/>
              <a:buChar char="•"/>
            </a:pPr>
            <a:endParaRPr lang="en-US" sz="1700"/>
          </a:p>
          <a:p>
            <a:pPr marL="342900" indent="-228600" defTabSz="914400">
              <a:spcAft>
                <a:spcPts val="600"/>
              </a:spcAft>
              <a:buFont typeface="Arial" panose="020B0604020202020204" pitchFamily="34" charset="0"/>
              <a:buChar char="•"/>
            </a:pPr>
            <a:r>
              <a:rPr lang="en-US" sz="1700"/>
              <a:t>Limited by individual enthusiasm and personal ability</a:t>
            </a:r>
          </a:p>
          <a:p>
            <a:pPr indent="-228600" defTabSz="914400">
              <a:spcAft>
                <a:spcPts val="600"/>
              </a:spcAft>
              <a:buFont typeface="Arial" panose="020B0604020202020204" pitchFamily="34" charset="0"/>
              <a:buChar char="•"/>
            </a:pPr>
            <a:endParaRPr lang="en-US" sz="1700"/>
          </a:p>
          <a:p>
            <a:pPr indent="-228600" defTabSz="914400">
              <a:spcAft>
                <a:spcPts val="600"/>
              </a:spcAft>
              <a:buFont typeface="Arial" panose="020B0604020202020204" pitchFamily="34" charset="0"/>
              <a:buChar char="•"/>
            </a:pPr>
            <a:endParaRPr lang="en-US" sz="1700"/>
          </a:p>
        </p:txBody>
      </p:sp>
      <p:pic>
        <p:nvPicPr>
          <p:cNvPr id="13" name="Picture 12" descr="Chart, waterfall chart&#10;&#10;Description automatically generated">
            <a:extLst>
              <a:ext uri="{FF2B5EF4-FFF2-40B4-BE49-F238E27FC236}">
                <a16:creationId xmlns:a16="http://schemas.microsoft.com/office/drawing/2014/main" id="{D81F620F-5E8E-7FBD-F470-B3DF26A130B9}"/>
              </a:ext>
            </a:extLst>
          </p:cNvPr>
          <p:cNvPicPr>
            <a:picLocks noChangeAspect="1"/>
          </p:cNvPicPr>
          <p:nvPr/>
        </p:nvPicPr>
        <p:blipFill>
          <a:blip r:embed="rId3"/>
          <a:stretch>
            <a:fillRect/>
          </a:stretch>
        </p:blipFill>
        <p:spPr>
          <a:xfrm>
            <a:off x="7755326" y="3493002"/>
            <a:ext cx="3884869" cy="3253577"/>
          </a:xfrm>
          <a:prstGeom prst="rect">
            <a:avLst/>
          </a:prstGeom>
        </p:spPr>
      </p:pic>
      <p:pic>
        <p:nvPicPr>
          <p:cNvPr id="11" name="Picture 10" descr="Chart&#10;&#10;Description automatically generated">
            <a:extLst>
              <a:ext uri="{FF2B5EF4-FFF2-40B4-BE49-F238E27FC236}">
                <a16:creationId xmlns:a16="http://schemas.microsoft.com/office/drawing/2014/main" id="{3CFE06B8-0FCB-1BA5-922C-37DF53943B1F}"/>
              </a:ext>
            </a:extLst>
          </p:cNvPr>
          <p:cNvPicPr>
            <a:picLocks noChangeAspect="1"/>
          </p:cNvPicPr>
          <p:nvPr/>
        </p:nvPicPr>
        <p:blipFill>
          <a:blip r:embed="rId4"/>
          <a:stretch>
            <a:fillRect/>
          </a:stretch>
        </p:blipFill>
        <p:spPr>
          <a:xfrm>
            <a:off x="7761730" y="113974"/>
            <a:ext cx="3878465" cy="3267607"/>
          </a:xfrm>
          <a:prstGeom prst="rect">
            <a:avLst/>
          </a:prstGeom>
        </p:spPr>
      </p:pic>
    </p:spTree>
    <p:extLst>
      <p:ext uri="{BB962C8B-B14F-4D97-AF65-F5344CB8AC3E}">
        <p14:creationId xmlns:p14="http://schemas.microsoft.com/office/powerpoint/2010/main" val="3561973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100A107-21F3-B7A1-66E9-839A5E9D3E54}"/>
              </a:ext>
            </a:extLst>
          </p:cNvPr>
          <p:cNvSpPr txBox="1"/>
          <p:nvPr/>
        </p:nvSpPr>
        <p:spPr>
          <a:xfrm>
            <a:off x="621792" y="1161288"/>
            <a:ext cx="3602736" cy="452628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a:latin typeface="+mj-lt"/>
                <a:ea typeface="+mj-ea"/>
                <a:cs typeface="+mj-cs"/>
              </a:rPr>
              <a:t>Findings</a:t>
            </a:r>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DB7C6F9-6021-8B27-0A3B-CCE43A317E7B}"/>
              </a:ext>
            </a:extLst>
          </p:cNvPr>
          <p:cNvSpPr txBox="1"/>
          <p:nvPr/>
        </p:nvSpPr>
        <p:spPr>
          <a:xfrm>
            <a:off x="5434149" y="932688"/>
            <a:ext cx="5916603" cy="4992624"/>
          </a:xfrm>
          <a:prstGeom prst="rect">
            <a:avLst/>
          </a:prstGeom>
        </p:spPr>
        <p:txBody>
          <a:bodyPr vert="horz" lIns="91440" tIns="45720" rIns="91440" bIns="45720" rtlCol="0" anchor="ctr">
            <a:normAutofit/>
          </a:bodyPr>
          <a:lstStyle/>
          <a:p>
            <a:pPr marL="285750" indent="-228600" defTabSz="914400">
              <a:lnSpc>
                <a:spcPct val="110000"/>
              </a:lnSpc>
              <a:spcAft>
                <a:spcPts val="600"/>
              </a:spcAft>
              <a:buFont typeface="Arial" panose="020B0604020202020204" pitchFamily="34" charset="0"/>
              <a:buChar char="•"/>
            </a:pPr>
            <a:r>
              <a:rPr lang="en-US" sz="2000"/>
              <a:t>Influence of metric dependant on its role in the artefact</a:t>
            </a:r>
          </a:p>
          <a:p>
            <a:pPr marL="285750" indent="-228600" defTabSz="914400">
              <a:lnSpc>
                <a:spcPct val="110000"/>
              </a:lnSpc>
              <a:spcAft>
                <a:spcPts val="600"/>
              </a:spcAft>
              <a:buFont typeface="Arial" panose="020B0604020202020204" pitchFamily="34" charset="0"/>
              <a:buChar char="•"/>
            </a:pPr>
            <a:endParaRPr lang="en-US" sz="2000"/>
          </a:p>
          <a:p>
            <a:pPr marL="285750" indent="-228600" defTabSz="914400">
              <a:lnSpc>
                <a:spcPct val="110000"/>
              </a:lnSpc>
              <a:spcAft>
                <a:spcPts val="600"/>
              </a:spcAft>
              <a:buFont typeface="Arial" panose="020B0604020202020204" pitchFamily="34" charset="0"/>
              <a:buChar char="•"/>
            </a:pPr>
            <a:r>
              <a:rPr lang="en-US" sz="2000"/>
              <a:t>Server-side metrics received little difference in proportion</a:t>
            </a:r>
          </a:p>
          <a:p>
            <a:pPr marL="285750" indent="-228600" defTabSz="914400">
              <a:lnSpc>
                <a:spcPct val="110000"/>
              </a:lnSpc>
              <a:spcAft>
                <a:spcPts val="600"/>
              </a:spcAft>
              <a:buFont typeface="Arial" panose="020B0604020202020204" pitchFamily="34" charset="0"/>
              <a:buChar char="•"/>
            </a:pPr>
            <a:r>
              <a:rPr lang="en-US" sz="2000"/>
              <a:t>Client-side metrics had more larger differences in proportion</a:t>
            </a:r>
          </a:p>
          <a:p>
            <a:pPr marL="285750" indent="-228600" defTabSz="914400">
              <a:lnSpc>
                <a:spcPct val="110000"/>
              </a:lnSpc>
              <a:spcAft>
                <a:spcPts val="600"/>
              </a:spcAft>
              <a:buFont typeface="Arial" panose="020B0604020202020204" pitchFamily="34" charset="0"/>
              <a:buChar char="•"/>
            </a:pPr>
            <a:endParaRPr lang="en-US" sz="2000"/>
          </a:p>
          <a:p>
            <a:pPr marL="285750" indent="-228600" defTabSz="914400">
              <a:lnSpc>
                <a:spcPct val="110000"/>
              </a:lnSpc>
              <a:spcAft>
                <a:spcPts val="600"/>
              </a:spcAft>
              <a:buFont typeface="Arial" panose="020B0604020202020204" pitchFamily="34" charset="0"/>
              <a:buChar char="•"/>
            </a:pPr>
            <a:r>
              <a:rPr lang="en-US" sz="2000"/>
              <a:t>Previous research and this paper found metrics like “colour scheme, “typography” and “functionality” to be the key areas of discussion</a:t>
            </a:r>
          </a:p>
        </p:txBody>
      </p:sp>
    </p:spTree>
    <p:extLst>
      <p:ext uri="{BB962C8B-B14F-4D97-AF65-F5344CB8AC3E}">
        <p14:creationId xmlns:p14="http://schemas.microsoft.com/office/powerpoint/2010/main" val="987445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AAE9202-71DF-2CBE-1F53-D7DAAB38250D}"/>
              </a:ext>
            </a:extLst>
          </p:cNvPr>
          <p:cNvSpPr txBox="1"/>
          <p:nvPr/>
        </p:nvSpPr>
        <p:spPr>
          <a:xfrm>
            <a:off x="1051560" y="586822"/>
            <a:ext cx="3538728" cy="164592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dirty="0">
                <a:latin typeface="+mj-lt"/>
                <a:ea typeface="+mj-ea"/>
                <a:cs typeface="+mj-cs"/>
              </a:rPr>
              <a:t>Statistical test results</a:t>
            </a:r>
          </a:p>
        </p:txBody>
      </p:sp>
      <p:sp>
        <p:nvSpPr>
          <p:cNvPr id="22"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4345559-484E-F0CE-3210-8180C020949B}"/>
              </a:ext>
            </a:extLst>
          </p:cNvPr>
          <p:cNvSpPr txBox="1"/>
          <p:nvPr/>
        </p:nvSpPr>
        <p:spPr>
          <a:xfrm>
            <a:off x="5349240" y="586822"/>
            <a:ext cx="6007608" cy="1645920"/>
          </a:xfrm>
          <a:prstGeom prst="rect">
            <a:avLst/>
          </a:prstGeom>
        </p:spPr>
        <p:txBody>
          <a:bodyPr vert="horz" lIns="91440" tIns="45720" rIns="91440" bIns="45720" rtlCol="0" anchor="ctr">
            <a:noAutofit/>
          </a:bodyPr>
          <a:lstStyle/>
          <a:p>
            <a:pPr defTabSz="914400">
              <a:spcAft>
                <a:spcPts val="600"/>
              </a:spcAft>
            </a:pPr>
            <a:r>
              <a:rPr lang="en-US" sz="1050" dirty="0"/>
              <a:t>Statistical test</a:t>
            </a:r>
          </a:p>
          <a:p>
            <a:pPr marL="285750" indent="-228600" defTabSz="914400">
              <a:spcAft>
                <a:spcPts val="600"/>
              </a:spcAft>
              <a:buFont typeface="Arial" panose="020B0604020202020204" pitchFamily="34" charset="0"/>
              <a:buChar char="•"/>
            </a:pPr>
            <a:r>
              <a:rPr lang="en-US" sz="1050" dirty="0"/>
              <a:t>Artefact A performed better overall</a:t>
            </a:r>
          </a:p>
          <a:p>
            <a:pPr marL="285750" indent="-228600" defTabSz="914400">
              <a:spcAft>
                <a:spcPts val="600"/>
              </a:spcAft>
              <a:buFont typeface="Arial" panose="020B0604020202020204" pitchFamily="34" charset="0"/>
              <a:buChar char="•"/>
            </a:pPr>
            <a:r>
              <a:rPr lang="en-US" sz="1050" dirty="0"/>
              <a:t>Artefact A’s P-value was less significant than B’s at 0.04 compared to 0.004</a:t>
            </a:r>
          </a:p>
          <a:p>
            <a:pPr indent="-228600" defTabSz="914400">
              <a:spcAft>
                <a:spcPts val="600"/>
              </a:spcAft>
              <a:buFont typeface="Arial" panose="020B0604020202020204" pitchFamily="34" charset="0"/>
              <a:buChar char="•"/>
            </a:pPr>
            <a:endParaRPr lang="en-US" sz="1050" dirty="0"/>
          </a:p>
          <a:p>
            <a:pPr defTabSz="914400">
              <a:spcAft>
                <a:spcPts val="600"/>
              </a:spcAft>
            </a:pPr>
            <a:r>
              <a:rPr lang="en-US" sz="1050" dirty="0"/>
              <a:t>Heatmap</a:t>
            </a:r>
          </a:p>
          <a:p>
            <a:pPr marL="285750" indent="-228600" defTabSz="914400">
              <a:spcAft>
                <a:spcPts val="600"/>
              </a:spcAft>
              <a:buFont typeface="Arial" panose="020B0604020202020204" pitchFamily="34" charset="0"/>
              <a:buChar char="•"/>
            </a:pPr>
            <a:r>
              <a:rPr lang="en-US" sz="1050" dirty="0"/>
              <a:t>Index page received most interactions</a:t>
            </a:r>
          </a:p>
          <a:p>
            <a:pPr marL="285750" indent="-228600" defTabSz="914400">
              <a:spcAft>
                <a:spcPts val="600"/>
              </a:spcAft>
              <a:buFont typeface="Arial" panose="020B0604020202020204" pitchFamily="34" charset="0"/>
              <a:buChar char="•"/>
            </a:pPr>
            <a:r>
              <a:rPr lang="en-US" sz="1050" dirty="0"/>
              <a:t>Users followed common eye-tracking trends</a:t>
            </a:r>
          </a:p>
          <a:p>
            <a:pPr marL="285750" indent="-228600" defTabSz="914400">
              <a:spcAft>
                <a:spcPts val="600"/>
              </a:spcAft>
              <a:buFont typeface="Arial" panose="020B0604020202020204" pitchFamily="34" charset="0"/>
              <a:buChar char="•"/>
            </a:pPr>
            <a:r>
              <a:rPr lang="en-US" sz="1050" dirty="0"/>
              <a:t>Headers and hero sections have key importance</a:t>
            </a:r>
          </a:p>
        </p:txBody>
      </p:sp>
      <p:pic>
        <p:nvPicPr>
          <p:cNvPr id="7" name="Picture 6">
            <a:extLst>
              <a:ext uri="{FF2B5EF4-FFF2-40B4-BE49-F238E27FC236}">
                <a16:creationId xmlns:a16="http://schemas.microsoft.com/office/drawing/2014/main" id="{C342F73B-EF57-6CD4-8766-374F8B3B6632}"/>
              </a:ext>
            </a:extLst>
          </p:cNvPr>
          <p:cNvPicPr>
            <a:picLocks noChangeAspect="1"/>
          </p:cNvPicPr>
          <p:nvPr/>
        </p:nvPicPr>
        <p:blipFill>
          <a:blip r:embed="rId3"/>
          <a:stretch>
            <a:fillRect/>
          </a:stretch>
        </p:blipFill>
        <p:spPr>
          <a:xfrm>
            <a:off x="7676790" y="2676139"/>
            <a:ext cx="3215800" cy="3886164"/>
          </a:xfrm>
          <a:prstGeom prst="rect">
            <a:avLst/>
          </a:prstGeom>
        </p:spPr>
      </p:pic>
      <p:pic>
        <p:nvPicPr>
          <p:cNvPr id="5" name="Picture 4">
            <a:extLst>
              <a:ext uri="{FF2B5EF4-FFF2-40B4-BE49-F238E27FC236}">
                <a16:creationId xmlns:a16="http://schemas.microsoft.com/office/drawing/2014/main" id="{86F3518B-08BA-30A1-97FC-B1492A2D139D}"/>
              </a:ext>
            </a:extLst>
          </p:cNvPr>
          <p:cNvPicPr>
            <a:picLocks noChangeAspect="1"/>
          </p:cNvPicPr>
          <p:nvPr/>
        </p:nvPicPr>
        <p:blipFill>
          <a:blip r:embed="rId4"/>
          <a:stretch>
            <a:fillRect/>
          </a:stretch>
        </p:blipFill>
        <p:spPr>
          <a:xfrm>
            <a:off x="618424" y="3704096"/>
            <a:ext cx="6166997" cy="1711341"/>
          </a:xfrm>
          <a:prstGeom prst="rect">
            <a:avLst/>
          </a:prstGeom>
        </p:spPr>
      </p:pic>
    </p:spTree>
    <p:extLst>
      <p:ext uri="{BB962C8B-B14F-4D97-AF65-F5344CB8AC3E}">
        <p14:creationId xmlns:p14="http://schemas.microsoft.com/office/powerpoint/2010/main" val="2918452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5463804-0AA6-D450-E512-9BA89106B9AB}"/>
              </a:ext>
            </a:extLst>
          </p:cNvPr>
          <p:cNvSpPr txBox="1"/>
          <p:nvPr/>
        </p:nvSpPr>
        <p:spPr>
          <a:xfrm>
            <a:off x="841248" y="685800"/>
            <a:ext cx="10506456" cy="115700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a:latin typeface="+mj-lt"/>
                <a:ea typeface="+mj-ea"/>
                <a:cs typeface="+mj-cs"/>
              </a:rPr>
              <a:t>Discussion</a:t>
            </a:r>
          </a:p>
        </p:txBody>
      </p:sp>
      <p:sp>
        <p:nvSpPr>
          <p:cNvPr id="18" name="Rectangle 17">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Box 2">
            <a:extLst>
              <a:ext uri="{FF2B5EF4-FFF2-40B4-BE49-F238E27FC236}">
                <a16:creationId xmlns:a16="http://schemas.microsoft.com/office/drawing/2014/main" id="{4AA633BF-C479-D7AA-E54E-10A8799E4092}"/>
              </a:ext>
            </a:extLst>
          </p:cNvPr>
          <p:cNvGraphicFramePr/>
          <p:nvPr>
            <p:extLst>
              <p:ext uri="{D42A27DB-BD31-4B8C-83A1-F6EECF244321}">
                <p14:modId xmlns:p14="http://schemas.microsoft.com/office/powerpoint/2010/main" val="2199174808"/>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357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0C84743-BAB9-6816-2681-46960067685D}"/>
              </a:ext>
            </a:extLst>
          </p:cNvPr>
          <p:cNvSpPr txBox="1"/>
          <p:nvPr/>
        </p:nvSpPr>
        <p:spPr>
          <a:xfrm>
            <a:off x="841248" y="685800"/>
            <a:ext cx="10506456" cy="115700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a:latin typeface="+mj-lt"/>
                <a:ea typeface="+mj-ea"/>
                <a:cs typeface="+mj-cs"/>
              </a:rPr>
              <a:t>Limitations and future works</a:t>
            </a:r>
          </a:p>
        </p:txBody>
      </p:sp>
      <p:sp>
        <p:nvSpPr>
          <p:cNvPr id="34" name="Rectangle 3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extBox 3">
            <a:extLst>
              <a:ext uri="{FF2B5EF4-FFF2-40B4-BE49-F238E27FC236}">
                <a16:creationId xmlns:a16="http://schemas.microsoft.com/office/drawing/2014/main" id="{0975EBB3-5174-6084-5FDD-A66785049CC6}"/>
              </a:ext>
            </a:extLst>
          </p:cNvPr>
          <p:cNvGraphicFramePr/>
          <p:nvPr>
            <p:extLst>
              <p:ext uri="{D42A27DB-BD31-4B8C-83A1-F6EECF244321}">
                <p14:modId xmlns:p14="http://schemas.microsoft.com/office/powerpoint/2010/main" val="2762402564"/>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9413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F8E-82C3-654D-B235-0A399C92083A}"/>
              </a:ext>
            </a:extLst>
          </p:cNvPr>
          <p:cNvSpPr>
            <a:spLocks noGrp="1"/>
          </p:cNvSpPr>
          <p:nvPr>
            <p:ph type="title"/>
          </p:nvPr>
        </p:nvSpPr>
        <p:spPr>
          <a:xfrm>
            <a:off x="5359510" y="978619"/>
            <a:ext cx="5991244" cy="1106424"/>
          </a:xfrm>
        </p:spPr>
        <p:txBody>
          <a:bodyPr>
            <a:normAutofit fontScale="90000"/>
          </a:bodyPr>
          <a:lstStyle/>
          <a:p>
            <a:r>
              <a:rPr lang="en-GB" sz="2700" i="0" dirty="0">
                <a:effectLst/>
                <a:latin typeface="Avenir Next LT Pro (Headings)"/>
                <a:ea typeface="Inter" panose="02000503000000020004" pitchFamily="50" charset="0"/>
                <a:cs typeface="Inter" panose="02000503000000020004" pitchFamily="50" charset="0"/>
              </a:rPr>
              <a:t>Background: The Proliferation of Websites and the Rise of Website Builders</a:t>
            </a:r>
            <a:endParaRPr lang="en-GB" sz="2700" dirty="0">
              <a:latin typeface="Avenir Next LT Pro (Headings)"/>
              <a:ea typeface="Inter" panose="02000503000000020004" pitchFamily="50" charset="0"/>
              <a:cs typeface="Inter" panose="02000503000000020004" pitchFamily="50" charset="0"/>
            </a:endParaRPr>
          </a:p>
        </p:txBody>
      </p:sp>
      <p:pic>
        <p:nvPicPr>
          <p:cNvPr id="6" name="Picture 5">
            <a:extLst>
              <a:ext uri="{FF2B5EF4-FFF2-40B4-BE49-F238E27FC236}">
                <a16:creationId xmlns:a16="http://schemas.microsoft.com/office/drawing/2014/main" id="{F045D7CC-D011-7696-89E1-F8943C45D956}"/>
              </a:ext>
            </a:extLst>
          </p:cNvPr>
          <p:cNvPicPr>
            <a:picLocks noChangeAspect="1"/>
          </p:cNvPicPr>
          <p:nvPr/>
        </p:nvPicPr>
        <p:blipFill>
          <a:blip r:embed="rId3"/>
          <a:stretch>
            <a:fillRect/>
          </a:stretch>
        </p:blipFill>
        <p:spPr>
          <a:xfrm>
            <a:off x="414528" y="1906427"/>
            <a:ext cx="4033647" cy="2944561"/>
          </a:xfrm>
          <a:prstGeom prst="rect">
            <a:avLst/>
          </a:prstGeom>
        </p:spPr>
      </p:pic>
      <p:sp>
        <p:nvSpPr>
          <p:cNvPr id="3" name="Content Placeholder 2">
            <a:extLst>
              <a:ext uri="{FF2B5EF4-FFF2-40B4-BE49-F238E27FC236}">
                <a16:creationId xmlns:a16="http://schemas.microsoft.com/office/drawing/2014/main" id="{6803772F-39FE-F387-760C-AFC13BEA3673}"/>
              </a:ext>
            </a:extLst>
          </p:cNvPr>
          <p:cNvSpPr>
            <a:spLocks noGrp="1"/>
          </p:cNvSpPr>
          <p:nvPr>
            <p:ph idx="1"/>
          </p:nvPr>
        </p:nvSpPr>
        <p:spPr>
          <a:xfrm>
            <a:off x="5356861" y="2252870"/>
            <a:ext cx="5993892" cy="3560251"/>
          </a:xfrm>
        </p:spPr>
        <p:txBody>
          <a:bodyPr>
            <a:normAutofit/>
          </a:bodyPr>
          <a:lstStyle/>
          <a:p>
            <a:pPr>
              <a:lnSpc>
                <a:spcPct val="100000"/>
              </a:lnSpc>
            </a:pPr>
            <a:r>
              <a:rPr lang="en-GB" sz="1500" b="0" i="0" dirty="0">
                <a:effectLst/>
                <a:latin typeface="Söhne"/>
              </a:rPr>
              <a:t>The number of websites has increased exponentially with the launch of Web 3.0, leading to the creation of website builders for users to easily manage and alter their designs.</a:t>
            </a:r>
          </a:p>
          <a:p>
            <a:pPr>
              <a:lnSpc>
                <a:spcPct val="100000"/>
              </a:lnSpc>
            </a:pPr>
            <a:r>
              <a:rPr lang="en-GB" sz="1500" b="0" i="0" dirty="0">
                <a:effectLst/>
                <a:latin typeface="Söhne"/>
              </a:rPr>
              <a:t>As of 2020, 43% of websites were using the website builder WordPress, an increase from 13% in 2011.</a:t>
            </a:r>
          </a:p>
          <a:p>
            <a:pPr>
              <a:lnSpc>
                <a:spcPct val="100000"/>
              </a:lnSpc>
            </a:pPr>
            <a:r>
              <a:rPr lang="en-GB" sz="1500" b="0" i="0" dirty="0">
                <a:effectLst/>
                <a:latin typeface="Söhne"/>
              </a:rPr>
              <a:t>The target demographic for web builders is non-developers creating their first website.</a:t>
            </a:r>
          </a:p>
          <a:p>
            <a:pPr>
              <a:lnSpc>
                <a:spcPct val="100000"/>
              </a:lnSpc>
            </a:pPr>
            <a:r>
              <a:rPr lang="en-GB" sz="1500" b="0" i="0" dirty="0">
                <a:effectLst/>
                <a:latin typeface="Söhne"/>
              </a:rPr>
              <a:t>The growing number of developers and non-developers makes understanding UX crucial for maximizing the potential of web applications.</a:t>
            </a:r>
          </a:p>
          <a:p>
            <a:pPr>
              <a:lnSpc>
                <a:spcPct val="100000"/>
              </a:lnSpc>
            </a:pPr>
            <a:r>
              <a:rPr lang="en-GB" sz="1500" b="0" i="0" dirty="0">
                <a:effectLst/>
                <a:latin typeface="Söhne"/>
              </a:rPr>
              <a:t>The use of web builders can contribute to negative UX consequences, such as poor brand perception and decreased product value.</a:t>
            </a:r>
          </a:p>
          <a:p>
            <a:pPr>
              <a:lnSpc>
                <a:spcPct val="100000"/>
              </a:lnSpc>
              <a:buFont typeface="+mj-lt"/>
              <a:buAutoNum type="arabicPeriod"/>
            </a:pPr>
            <a:endParaRPr lang="en-GB" sz="1500" b="0" i="0" dirty="0">
              <a:effectLst/>
              <a:latin typeface="Söhne"/>
            </a:endParaRPr>
          </a:p>
          <a:p>
            <a:pPr>
              <a:lnSpc>
                <a:spcPct val="100000"/>
              </a:lnSpc>
              <a:buFont typeface="+mj-lt"/>
              <a:buAutoNum type="arabicPeriod"/>
            </a:pPr>
            <a:endParaRPr lang="en-GB" sz="1500" b="0" i="0" dirty="0">
              <a:effectLst/>
              <a:latin typeface="Söhne"/>
            </a:endParaRPr>
          </a:p>
          <a:p>
            <a:pPr>
              <a:lnSpc>
                <a:spcPct val="100000"/>
              </a:lnSpc>
              <a:buFont typeface="+mj-lt"/>
              <a:buAutoNum type="arabicPeriod"/>
            </a:pPr>
            <a:endParaRPr lang="en-GB" sz="1500" b="0" i="0" dirty="0">
              <a:effectLst/>
              <a:latin typeface="Söhne"/>
            </a:endParaRPr>
          </a:p>
        </p:txBody>
      </p:sp>
    </p:spTree>
    <p:extLst>
      <p:ext uri="{BB962C8B-B14F-4D97-AF65-F5344CB8AC3E}">
        <p14:creationId xmlns:p14="http://schemas.microsoft.com/office/powerpoint/2010/main" val="2749479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phere of mesh and nodes">
            <a:extLst>
              <a:ext uri="{FF2B5EF4-FFF2-40B4-BE49-F238E27FC236}">
                <a16:creationId xmlns:a16="http://schemas.microsoft.com/office/drawing/2014/main" id="{9061F90A-EF2E-87AB-F010-A2E61283AE0B}"/>
              </a:ext>
            </a:extLst>
          </p:cNvPr>
          <p:cNvPicPr>
            <a:picLocks noChangeAspect="1"/>
          </p:cNvPicPr>
          <p:nvPr/>
        </p:nvPicPr>
        <p:blipFill rotWithShape="1">
          <a:blip r:embed="rId3"/>
          <a:srcRect l="5200"/>
          <a:stretch/>
        </p:blipFill>
        <p:spPr>
          <a:xfrm>
            <a:off x="3516084" y="10"/>
            <a:ext cx="8668512" cy="6857990"/>
          </a:xfrm>
          <a:prstGeom prst="rect">
            <a:avLst/>
          </a:prstGeom>
        </p:spPr>
      </p:pic>
      <p:sp>
        <p:nvSpPr>
          <p:cNvPr id="20" name="Rectangle 1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B63B69E-F96A-426B-BAA8-F86B405B3ED9}"/>
              </a:ext>
            </a:extLst>
          </p:cNvPr>
          <p:cNvSpPr txBox="1"/>
          <p:nvPr/>
        </p:nvSpPr>
        <p:spPr>
          <a:xfrm>
            <a:off x="424814" y="2831627"/>
            <a:ext cx="5333523" cy="752969"/>
          </a:xfrm>
          <a:prstGeom prst="rect">
            <a:avLst/>
          </a:prstGeom>
        </p:spPr>
        <p:txBody>
          <a:bodyPr vert="horz" lIns="91440" tIns="45720" rIns="91440" bIns="45720" rtlCol="0" anchor="t">
            <a:normAutofit/>
          </a:bodyPr>
          <a:lstStyle/>
          <a:p>
            <a:pPr defTabSz="914400">
              <a:lnSpc>
                <a:spcPct val="110000"/>
              </a:lnSpc>
              <a:spcAft>
                <a:spcPts val="600"/>
              </a:spcAft>
            </a:pPr>
            <a:r>
              <a:rPr lang="en-US" sz="1600" dirty="0"/>
              <a:t>What are the most effective design elements for improving the UX of web applications?</a:t>
            </a:r>
          </a:p>
        </p:txBody>
      </p:sp>
      <p:sp>
        <p:nvSpPr>
          <p:cNvPr id="3" name="TextBox 2">
            <a:extLst>
              <a:ext uri="{FF2B5EF4-FFF2-40B4-BE49-F238E27FC236}">
                <a16:creationId xmlns:a16="http://schemas.microsoft.com/office/drawing/2014/main" id="{560A8DD3-B36C-44C4-29C1-8C06283CD655}"/>
              </a:ext>
            </a:extLst>
          </p:cNvPr>
          <p:cNvSpPr txBox="1"/>
          <p:nvPr/>
        </p:nvSpPr>
        <p:spPr>
          <a:xfrm>
            <a:off x="447567" y="4782670"/>
            <a:ext cx="4572833" cy="584775"/>
          </a:xfrm>
          <a:prstGeom prst="rect">
            <a:avLst/>
          </a:prstGeom>
          <a:noFill/>
        </p:spPr>
        <p:txBody>
          <a:bodyPr wrap="square" rtlCol="0">
            <a:spAutoFit/>
          </a:bodyPr>
          <a:lstStyle/>
          <a:p>
            <a:pPr>
              <a:spcAft>
                <a:spcPts val="600"/>
              </a:spcAft>
            </a:pPr>
            <a:r>
              <a:rPr lang="en-GB" sz="1600" dirty="0"/>
              <a:t>How can these design elements be understood by a non technical audience?</a:t>
            </a:r>
          </a:p>
        </p:txBody>
      </p:sp>
      <p:sp>
        <p:nvSpPr>
          <p:cNvPr id="5" name="TextBox 4">
            <a:extLst>
              <a:ext uri="{FF2B5EF4-FFF2-40B4-BE49-F238E27FC236}">
                <a16:creationId xmlns:a16="http://schemas.microsoft.com/office/drawing/2014/main" id="{F2230E73-60C6-D5FB-D7F9-4F37090A9C89}"/>
              </a:ext>
            </a:extLst>
          </p:cNvPr>
          <p:cNvSpPr txBox="1"/>
          <p:nvPr/>
        </p:nvSpPr>
        <p:spPr>
          <a:xfrm>
            <a:off x="447567" y="3584197"/>
            <a:ext cx="4741275" cy="110799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1400" dirty="0"/>
              <a:t>The effectiveness of design elements varies depending on site requirements.</a:t>
            </a:r>
          </a:p>
          <a:p>
            <a:pPr marL="285750" indent="-285750">
              <a:spcAft>
                <a:spcPts val="600"/>
              </a:spcAft>
              <a:buFont typeface="Arial" panose="020B0604020202020204" pitchFamily="34" charset="0"/>
              <a:buChar char="•"/>
            </a:pPr>
            <a:r>
              <a:rPr lang="en-GB" sz="1400" dirty="0"/>
              <a:t>Incorrectly using elements negatively impacts UX.</a:t>
            </a:r>
          </a:p>
          <a:p>
            <a:pPr>
              <a:spcAft>
                <a:spcPts val="600"/>
              </a:spcAft>
            </a:pPr>
            <a:endParaRPr lang="en-GB" sz="1400" dirty="0"/>
          </a:p>
        </p:txBody>
      </p:sp>
      <p:sp>
        <p:nvSpPr>
          <p:cNvPr id="6" name="TextBox 5">
            <a:extLst>
              <a:ext uri="{FF2B5EF4-FFF2-40B4-BE49-F238E27FC236}">
                <a16:creationId xmlns:a16="http://schemas.microsoft.com/office/drawing/2014/main" id="{524964D7-C7A8-6AF1-FDA5-55986E3097E5}"/>
              </a:ext>
            </a:extLst>
          </p:cNvPr>
          <p:cNvSpPr txBox="1"/>
          <p:nvPr/>
        </p:nvSpPr>
        <p:spPr>
          <a:xfrm>
            <a:off x="447567" y="5447945"/>
            <a:ext cx="4428453" cy="103105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1400" dirty="0"/>
              <a:t>Researchers have used survey papers or models to limit the scope of their research</a:t>
            </a:r>
          </a:p>
          <a:p>
            <a:pPr marL="285750" indent="-285750">
              <a:spcAft>
                <a:spcPts val="600"/>
              </a:spcAft>
              <a:buFont typeface="Arial" panose="020B0604020202020204" pitchFamily="34" charset="0"/>
              <a:buChar char="•"/>
            </a:pPr>
            <a:r>
              <a:rPr lang="en-GB" sz="1400" dirty="0"/>
              <a:t>Its important to cater research in this area to the growing number of new web builder users</a:t>
            </a:r>
          </a:p>
        </p:txBody>
      </p:sp>
      <p:sp>
        <p:nvSpPr>
          <p:cNvPr id="7" name="TextBox 6">
            <a:extLst>
              <a:ext uri="{FF2B5EF4-FFF2-40B4-BE49-F238E27FC236}">
                <a16:creationId xmlns:a16="http://schemas.microsoft.com/office/drawing/2014/main" id="{0D96464D-1BA3-DD56-849D-E9A453A4E9BC}"/>
              </a:ext>
            </a:extLst>
          </p:cNvPr>
          <p:cNvSpPr txBox="1"/>
          <p:nvPr/>
        </p:nvSpPr>
        <p:spPr>
          <a:xfrm>
            <a:off x="424814" y="1868921"/>
            <a:ext cx="4331669" cy="461665"/>
          </a:xfrm>
          <a:prstGeom prst="rect">
            <a:avLst/>
          </a:prstGeom>
          <a:noFill/>
        </p:spPr>
        <p:txBody>
          <a:bodyPr wrap="square" rtlCol="0">
            <a:spAutoFit/>
          </a:bodyPr>
          <a:lstStyle/>
          <a:p>
            <a:r>
              <a:rPr lang="en-GB" sz="2400" dirty="0"/>
              <a:t>Research Questions</a:t>
            </a:r>
          </a:p>
        </p:txBody>
      </p:sp>
    </p:spTree>
    <p:extLst>
      <p:ext uri="{BB962C8B-B14F-4D97-AF65-F5344CB8AC3E}">
        <p14:creationId xmlns:p14="http://schemas.microsoft.com/office/powerpoint/2010/main" val="1576064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Rectangle 4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8" name="Rectangle 47">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EAE442F-DB92-3078-F6AF-913840062E45}"/>
              </a:ext>
            </a:extLst>
          </p:cNvPr>
          <p:cNvSpPr txBox="1"/>
          <p:nvPr/>
        </p:nvSpPr>
        <p:spPr>
          <a:xfrm>
            <a:off x="838198" y="978408"/>
            <a:ext cx="4607052" cy="110642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900" dirty="0">
                <a:latin typeface="+mj-lt"/>
                <a:ea typeface="+mj-ea"/>
                <a:cs typeface="+mj-cs"/>
              </a:rPr>
              <a:t>Artefact: Overview</a:t>
            </a:r>
          </a:p>
        </p:txBody>
      </p:sp>
      <p:sp>
        <p:nvSpPr>
          <p:cNvPr id="52" name="Rectangle 5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6050FA2-DB34-58A9-484B-38715E499BCF}"/>
              </a:ext>
            </a:extLst>
          </p:cNvPr>
          <p:cNvSpPr txBox="1"/>
          <p:nvPr/>
        </p:nvSpPr>
        <p:spPr>
          <a:xfrm>
            <a:off x="841246" y="2368296"/>
            <a:ext cx="4607052" cy="3502152"/>
          </a:xfrm>
          <a:prstGeom prst="rect">
            <a:avLst/>
          </a:prstGeom>
        </p:spPr>
        <p:txBody>
          <a:bodyPr vert="horz" lIns="91440" tIns="45720" rIns="91440" bIns="45720" rtlCol="0">
            <a:normAutofit/>
          </a:bodyPr>
          <a:lstStyle/>
          <a:p>
            <a:pPr marL="285750" indent="-228600" defTabSz="914400">
              <a:spcAft>
                <a:spcPts val="600"/>
              </a:spcAft>
              <a:buFont typeface="Arial" panose="020B0604020202020204" pitchFamily="34" charset="0"/>
              <a:buChar char="•"/>
            </a:pPr>
            <a:r>
              <a:rPr lang="en-US" sz="1100" dirty="0"/>
              <a:t>Two e-commerce sites</a:t>
            </a:r>
          </a:p>
          <a:p>
            <a:pPr marL="285750" indent="-228600" defTabSz="914400">
              <a:spcAft>
                <a:spcPts val="600"/>
              </a:spcAft>
              <a:buFont typeface="Arial" panose="020B0604020202020204" pitchFamily="34" charset="0"/>
              <a:buChar char="•"/>
            </a:pPr>
            <a:r>
              <a:rPr lang="en-US" sz="1100" dirty="0"/>
              <a:t>Artefact A used informed design alterations</a:t>
            </a:r>
          </a:p>
          <a:p>
            <a:pPr marL="285750" indent="-228600" defTabSz="914400">
              <a:spcAft>
                <a:spcPts val="600"/>
              </a:spcAft>
              <a:buFont typeface="Arial" panose="020B0604020202020204" pitchFamily="34" charset="0"/>
              <a:buChar char="•"/>
            </a:pPr>
            <a:r>
              <a:rPr lang="en-US" sz="1100" dirty="0"/>
              <a:t>Artefact B made using Shopify</a:t>
            </a:r>
          </a:p>
          <a:p>
            <a:pPr indent="-228600" defTabSz="914400">
              <a:spcAft>
                <a:spcPts val="600"/>
              </a:spcAft>
              <a:buFont typeface="Arial" panose="020B0604020202020204" pitchFamily="34" charset="0"/>
              <a:buChar char="•"/>
            </a:pPr>
            <a:endParaRPr lang="en-US" sz="1100" dirty="0"/>
          </a:p>
          <a:p>
            <a:pPr defTabSz="914400">
              <a:spcAft>
                <a:spcPts val="600"/>
              </a:spcAft>
            </a:pPr>
            <a:r>
              <a:rPr lang="en-US" sz="1100" dirty="0"/>
              <a:t>Technology stack</a:t>
            </a:r>
          </a:p>
          <a:p>
            <a:pPr marL="285750" indent="-228600" defTabSz="914400">
              <a:spcAft>
                <a:spcPts val="600"/>
              </a:spcAft>
              <a:buFont typeface="Arial" panose="020B0604020202020204" pitchFamily="34" charset="0"/>
              <a:buChar char="•"/>
            </a:pPr>
            <a:r>
              <a:rPr lang="en-US" sz="1100" dirty="0"/>
              <a:t>React.js</a:t>
            </a:r>
          </a:p>
          <a:p>
            <a:pPr marL="285750" indent="-228600" defTabSz="914400">
              <a:spcAft>
                <a:spcPts val="600"/>
              </a:spcAft>
              <a:buFont typeface="Arial" panose="020B0604020202020204" pitchFamily="34" charset="0"/>
              <a:buChar char="•"/>
            </a:pPr>
            <a:r>
              <a:rPr lang="en-US" sz="1100" dirty="0" err="1"/>
              <a:t>TailwindCSS</a:t>
            </a:r>
            <a:endParaRPr lang="en-US" sz="1100" dirty="0"/>
          </a:p>
          <a:p>
            <a:pPr marL="285750" indent="-228600" defTabSz="914400">
              <a:spcAft>
                <a:spcPts val="600"/>
              </a:spcAft>
              <a:buFont typeface="Arial" panose="020B0604020202020204" pitchFamily="34" charset="0"/>
              <a:buChar char="•"/>
            </a:pPr>
            <a:r>
              <a:rPr lang="en-US" sz="1100" dirty="0"/>
              <a:t>Node.js</a:t>
            </a:r>
          </a:p>
          <a:p>
            <a:pPr marL="285750" indent="-228600" defTabSz="914400">
              <a:spcAft>
                <a:spcPts val="600"/>
              </a:spcAft>
              <a:buFont typeface="Arial" panose="020B0604020202020204" pitchFamily="34" charset="0"/>
              <a:buChar char="•"/>
            </a:pPr>
            <a:r>
              <a:rPr lang="en-US" sz="1100" dirty="0"/>
              <a:t>Express.js</a:t>
            </a:r>
          </a:p>
          <a:p>
            <a:pPr marL="285750" indent="-228600" defTabSz="914400">
              <a:spcAft>
                <a:spcPts val="600"/>
              </a:spcAft>
              <a:buFont typeface="Arial" panose="020B0604020202020204" pitchFamily="34" charset="0"/>
              <a:buChar char="•"/>
            </a:pPr>
            <a:r>
              <a:rPr lang="en-US" sz="1100" dirty="0"/>
              <a:t>MySQL</a:t>
            </a:r>
          </a:p>
          <a:p>
            <a:pPr indent="-228600" defTabSz="914400">
              <a:spcAft>
                <a:spcPts val="600"/>
              </a:spcAft>
              <a:buFont typeface="Arial" panose="020B0604020202020204" pitchFamily="34" charset="0"/>
              <a:buChar char="•"/>
            </a:pPr>
            <a:endParaRPr lang="en-US" sz="1100" dirty="0"/>
          </a:p>
          <a:p>
            <a:pPr defTabSz="914400">
              <a:spcAft>
                <a:spcPts val="600"/>
              </a:spcAft>
            </a:pPr>
            <a:r>
              <a:rPr lang="en-US" sz="1100" dirty="0"/>
              <a:t>Deployment</a:t>
            </a:r>
          </a:p>
          <a:p>
            <a:pPr marL="285750" indent="-228600" defTabSz="914400">
              <a:spcAft>
                <a:spcPts val="600"/>
              </a:spcAft>
              <a:buFont typeface="Arial" panose="020B0604020202020204" pitchFamily="34" charset="0"/>
              <a:buChar char="•"/>
            </a:pPr>
            <a:r>
              <a:rPr lang="en-US" sz="1100" dirty="0"/>
              <a:t>Heroku</a:t>
            </a:r>
          </a:p>
          <a:p>
            <a:pPr marL="285750" indent="-228600" defTabSz="914400">
              <a:spcAft>
                <a:spcPts val="600"/>
              </a:spcAft>
              <a:buFont typeface="Arial" panose="020B0604020202020204" pitchFamily="34" charset="0"/>
              <a:buChar char="•"/>
            </a:pPr>
            <a:r>
              <a:rPr lang="en-US" sz="1100" dirty="0" err="1"/>
              <a:t>ClearDB</a:t>
            </a:r>
            <a:endParaRPr lang="en-US" sz="1100" dirty="0"/>
          </a:p>
        </p:txBody>
      </p:sp>
      <p:pic>
        <p:nvPicPr>
          <p:cNvPr id="5" name="Picture 4">
            <a:extLst>
              <a:ext uri="{FF2B5EF4-FFF2-40B4-BE49-F238E27FC236}">
                <a16:creationId xmlns:a16="http://schemas.microsoft.com/office/drawing/2014/main" id="{69226DC8-E197-077C-3717-B5C40F8622EF}"/>
              </a:ext>
            </a:extLst>
          </p:cNvPr>
          <p:cNvPicPr>
            <a:picLocks noChangeAspect="1"/>
          </p:cNvPicPr>
          <p:nvPr/>
        </p:nvPicPr>
        <p:blipFill rotWithShape="1">
          <a:blip r:embed="rId3"/>
          <a:srcRect r="3" b="3321"/>
          <a:stretch/>
        </p:blipFill>
        <p:spPr>
          <a:xfrm>
            <a:off x="6312033" y="182723"/>
            <a:ext cx="5457817" cy="3337549"/>
          </a:xfrm>
          <a:prstGeom prst="rect">
            <a:avLst/>
          </a:prstGeom>
        </p:spPr>
      </p:pic>
      <p:pic>
        <p:nvPicPr>
          <p:cNvPr id="9" name="Picture 8">
            <a:extLst>
              <a:ext uri="{FF2B5EF4-FFF2-40B4-BE49-F238E27FC236}">
                <a16:creationId xmlns:a16="http://schemas.microsoft.com/office/drawing/2014/main" id="{EA8A9237-350A-1D4B-2720-F47F76502963}"/>
              </a:ext>
            </a:extLst>
          </p:cNvPr>
          <p:cNvPicPr>
            <a:picLocks noChangeAspect="1"/>
          </p:cNvPicPr>
          <p:nvPr/>
        </p:nvPicPr>
        <p:blipFill>
          <a:blip r:embed="rId4"/>
          <a:stretch>
            <a:fillRect/>
          </a:stretch>
        </p:blipFill>
        <p:spPr>
          <a:xfrm>
            <a:off x="6324612" y="3520272"/>
            <a:ext cx="5457816" cy="3215975"/>
          </a:xfrm>
          <a:prstGeom prst="rect">
            <a:avLst/>
          </a:prstGeom>
        </p:spPr>
      </p:pic>
    </p:spTree>
    <p:extLst>
      <p:ext uri="{BB962C8B-B14F-4D97-AF65-F5344CB8AC3E}">
        <p14:creationId xmlns:p14="http://schemas.microsoft.com/office/powerpoint/2010/main" val="1233352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817099-CD86-F0E7-4FD3-24B795467665}"/>
              </a:ext>
            </a:extLst>
          </p:cNvPr>
          <p:cNvSpPr txBox="1"/>
          <p:nvPr/>
        </p:nvSpPr>
        <p:spPr>
          <a:xfrm>
            <a:off x="411480" y="991443"/>
            <a:ext cx="4443154" cy="1087819"/>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100">
                <a:latin typeface="+mj-lt"/>
                <a:ea typeface="+mj-ea"/>
                <a:cs typeface="+mj-cs"/>
              </a:rPr>
              <a:t>Artefact: Development Lifecycle</a:t>
            </a: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1948F19-9156-DBCC-897A-C860128E59C1}"/>
              </a:ext>
            </a:extLst>
          </p:cNvPr>
          <p:cNvSpPr txBox="1"/>
          <p:nvPr/>
        </p:nvSpPr>
        <p:spPr>
          <a:xfrm>
            <a:off x="411480" y="2684095"/>
            <a:ext cx="4443154" cy="3492868"/>
          </a:xfrm>
          <a:prstGeom prst="rect">
            <a:avLst/>
          </a:prstGeom>
        </p:spPr>
        <p:txBody>
          <a:bodyPr vert="horz" lIns="91440" tIns="45720" rIns="91440" bIns="45720" rtlCol="0">
            <a:normAutofit/>
          </a:bodyPr>
          <a:lstStyle/>
          <a:p>
            <a:pPr marL="285750" indent="-228600" defTabSz="914400">
              <a:lnSpc>
                <a:spcPct val="110000"/>
              </a:lnSpc>
              <a:spcAft>
                <a:spcPts val="600"/>
              </a:spcAft>
              <a:buFont typeface="Arial" panose="020B0604020202020204" pitchFamily="34" charset="0"/>
              <a:buChar char="•"/>
            </a:pPr>
            <a:r>
              <a:rPr lang="en-US" sz="1700"/>
              <a:t>Incremental</a:t>
            </a:r>
          </a:p>
          <a:p>
            <a:pPr marL="285750" indent="-228600" defTabSz="914400">
              <a:lnSpc>
                <a:spcPct val="110000"/>
              </a:lnSpc>
              <a:spcAft>
                <a:spcPts val="600"/>
              </a:spcAft>
              <a:buFont typeface="Arial" panose="020B0604020202020204" pitchFamily="34" charset="0"/>
              <a:buChar char="•"/>
            </a:pPr>
            <a:r>
              <a:rPr lang="en-US" sz="1700"/>
              <a:t>Similar approach to agile</a:t>
            </a:r>
          </a:p>
          <a:p>
            <a:pPr marL="285750" indent="-228600" defTabSz="914400">
              <a:lnSpc>
                <a:spcPct val="110000"/>
              </a:lnSpc>
              <a:spcAft>
                <a:spcPts val="600"/>
              </a:spcAft>
              <a:buFont typeface="Arial" panose="020B0604020202020204" pitchFamily="34" charset="0"/>
              <a:buChar char="•"/>
            </a:pPr>
            <a:r>
              <a:rPr lang="en-US" sz="1700"/>
              <a:t>Suitable for an artefact where the requirements are unlikely to change</a:t>
            </a:r>
          </a:p>
          <a:p>
            <a:pPr marL="285750" indent="-228600" defTabSz="914400">
              <a:lnSpc>
                <a:spcPct val="110000"/>
              </a:lnSpc>
              <a:spcAft>
                <a:spcPts val="600"/>
              </a:spcAft>
              <a:buFont typeface="Arial" panose="020B0604020202020204" pitchFamily="34" charset="0"/>
              <a:buChar char="•"/>
            </a:pPr>
            <a:r>
              <a:rPr lang="en-US" sz="1700"/>
              <a:t>Allows for frequent feedback and refactoring</a:t>
            </a:r>
          </a:p>
        </p:txBody>
      </p:sp>
      <p:pic>
        <p:nvPicPr>
          <p:cNvPr id="3" name="Picture 4" descr="https://commons.wikimedia.org/wiki/File:Iterative_Process_Diagram.svg">
            <a:extLst>
              <a:ext uri="{FF2B5EF4-FFF2-40B4-BE49-F238E27FC236}">
                <a16:creationId xmlns:a16="http://schemas.microsoft.com/office/drawing/2014/main" id="{C8923688-3EFC-545E-1CC4-7C1720CA4133}"/>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816" y="1598004"/>
            <a:ext cx="6440424" cy="360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874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AC3A6B5-BBE4-2F29-B957-400BD47C23CF}"/>
              </a:ext>
            </a:extLst>
          </p:cNvPr>
          <p:cNvSpPr txBox="1"/>
          <p:nvPr/>
        </p:nvSpPr>
        <p:spPr>
          <a:xfrm>
            <a:off x="841247" y="978619"/>
            <a:ext cx="3410712" cy="110642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800">
                <a:latin typeface="+mj-lt"/>
                <a:ea typeface="+mj-ea"/>
                <a:cs typeface="+mj-cs"/>
              </a:rPr>
              <a:t>Artefact: Testing and validation</a:t>
            </a:r>
          </a:p>
        </p:txBody>
      </p:sp>
      <p:sp>
        <p:nvSpPr>
          <p:cNvPr id="20" name="Rectangle 1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48AF56B-3497-CD76-2CC3-08BE3430BDBE}"/>
              </a:ext>
            </a:extLst>
          </p:cNvPr>
          <p:cNvSpPr txBox="1"/>
          <p:nvPr/>
        </p:nvSpPr>
        <p:spPr>
          <a:xfrm>
            <a:off x="841248" y="2252870"/>
            <a:ext cx="3412219" cy="3560251"/>
          </a:xfrm>
          <a:prstGeom prst="rect">
            <a:avLst/>
          </a:prstGeom>
        </p:spPr>
        <p:txBody>
          <a:bodyPr vert="horz" lIns="91440" tIns="45720" rIns="91440" bIns="45720" rtlCol="0">
            <a:normAutofit/>
          </a:bodyPr>
          <a:lstStyle/>
          <a:p>
            <a:pPr defTabSz="914400">
              <a:lnSpc>
                <a:spcPct val="110000"/>
              </a:lnSpc>
              <a:spcAft>
                <a:spcPts val="600"/>
              </a:spcAft>
            </a:pPr>
            <a:r>
              <a:rPr lang="en-US" sz="1700" dirty="0"/>
              <a:t>Unit testing</a:t>
            </a:r>
          </a:p>
          <a:p>
            <a:pPr marL="285750" indent="-228600" defTabSz="914400">
              <a:lnSpc>
                <a:spcPct val="110000"/>
              </a:lnSpc>
              <a:spcAft>
                <a:spcPts val="600"/>
              </a:spcAft>
              <a:buFont typeface="Arial" panose="020B0604020202020204" pitchFamily="34" charset="0"/>
              <a:buChar char="•"/>
            </a:pPr>
            <a:r>
              <a:rPr lang="en-US" sz="1700" dirty="0"/>
              <a:t>React.js testing library</a:t>
            </a:r>
          </a:p>
          <a:p>
            <a:pPr defTabSz="914400">
              <a:lnSpc>
                <a:spcPct val="110000"/>
              </a:lnSpc>
              <a:spcAft>
                <a:spcPts val="600"/>
              </a:spcAft>
            </a:pPr>
            <a:r>
              <a:rPr lang="en-US" sz="1700" dirty="0"/>
              <a:t>Integration testing</a:t>
            </a:r>
          </a:p>
          <a:p>
            <a:pPr marL="285750" indent="-228600" defTabSz="914400">
              <a:lnSpc>
                <a:spcPct val="110000"/>
              </a:lnSpc>
              <a:spcAft>
                <a:spcPts val="600"/>
              </a:spcAft>
              <a:buFont typeface="Arial" panose="020B0604020202020204" pitchFamily="34" charset="0"/>
              <a:buChar char="•"/>
            </a:pPr>
            <a:r>
              <a:rPr lang="en-US" sz="1700" dirty="0"/>
              <a:t>React.js testing library</a:t>
            </a:r>
          </a:p>
          <a:p>
            <a:pPr defTabSz="914400">
              <a:lnSpc>
                <a:spcPct val="110000"/>
              </a:lnSpc>
              <a:spcAft>
                <a:spcPts val="600"/>
              </a:spcAft>
            </a:pPr>
            <a:r>
              <a:rPr lang="en-US" sz="1700" dirty="0"/>
              <a:t>Acceptance testing</a:t>
            </a:r>
          </a:p>
          <a:p>
            <a:pPr marL="285750" indent="-228600" defTabSz="914400">
              <a:lnSpc>
                <a:spcPct val="110000"/>
              </a:lnSpc>
              <a:spcAft>
                <a:spcPts val="600"/>
              </a:spcAft>
              <a:buFont typeface="Arial" panose="020B0604020202020204" pitchFamily="34" charset="0"/>
              <a:buChar char="•"/>
            </a:pPr>
            <a:r>
              <a:rPr lang="en-US" sz="1700" dirty="0"/>
              <a:t>Heuristic analysis</a:t>
            </a:r>
          </a:p>
          <a:p>
            <a:pPr defTabSz="914400">
              <a:lnSpc>
                <a:spcPct val="110000"/>
              </a:lnSpc>
              <a:spcAft>
                <a:spcPts val="600"/>
              </a:spcAft>
            </a:pPr>
            <a:r>
              <a:rPr lang="en-US" sz="1700" dirty="0"/>
              <a:t>Usability testing</a:t>
            </a:r>
          </a:p>
          <a:p>
            <a:pPr marL="342900" indent="-228600" defTabSz="914400">
              <a:lnSpc>
                <a:spcPct val="110000"/>
              </a:lnSpc>
              <a:spcAft>
                <a:spcPts val="600"/>
              </a:spcAft>
              <a:buFont typeface="Arial" panose="020B0604020202020204" pitchFamily="34" charset="0"/>
              <a:buChar char="•"/>
            </a:pPr>
            <a:r>
              <a:rPr lang="en-US" sz="1700" dirty="0"/>
              <a:t>Google Chrome developer tools</a:t>
            </a:r>
          </a:p>
        </p:txBody>
      </p:sp>
      <p:pic>
        <p:nvPicPr>
          <p:cNvPr id="5" name="Picture 4">
            <a:extLst>
              <a:ext uri="{FF2B5EF4-FFF2-40B4-BE49-F238E27FC236}">
                <a16:creationId xmlns:a16="http://schemas.microsoft.com/office/drawing/2014/main" id="{18B5293C-93EE-18F0-933B-6CCD19FFDD82}"/>
              </a:ext>
            </a:extLst>
          </p:cNvPr>
          <p:cNvPicPr>
            <a:picLocks noChangeAspect="1"/>
          </p:cNvPicPr>
          <p:nvPr/>
        </p:nvPicPr>
        <p:blipFill>
          <a:blip r:embed="rId3"/>
          <a:stretch>
            <a:fillRect/>
          </a:stretch>
        </p:blipFill>
        <p:spPr>
          <a:xfrm>
            <a:off x="5518099" y="630936"/>
            <a:ext cx="5861913" cy="5495544"/>
          </a:xfrm>
          <a:prstGeom prst="rect">
            <a:avLst/>
          </a:prstGeom>
        </p:spPr>
      </p:pic>
    </p:spTree>
    <p:extLst>
      <p:ext uri="{BB962C8B-B14F-4D97-AF65-F5344CB8AC3E}">
        <p14:creationId xmlns:p14="http://schemas.microsoft.com/office/powerpoint/2010/main" val="426505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BAE4F5-AD8D-30EA-8C0C-F52D0CB3E4D1}"/>
              </a:ext>
            </a:extLst>
          </p:cNvPr>
          <p:cNvSpPr txBox="1"/>
          <p:nvPr/>
        </p:nvSpPr>
        <p:spPr>
          <a:xfrm>
            <a:off x="477981" y="1122363"/>
            <a:ext cx="4023360" cy="32041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a:latin typeface="+mj-lt"/>
                <a:ea typeface="+mj-ea"/>
                <a:cs typeface="+mj-cs"/>
              </a:rPr>
              <a:t>Artefact: Technical Demo</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2023-04-16 19-14-29">
            <a:hlinkClick r:id="" action="ppaction://media"/>
            <a:extLst>
              <a:ext uri="{FF2B5EF4-FFF2-40B4-BE49-F238E27FC236}">
                <a16:creationId xmlns:a16="http://schemas.microsoft.com/office/drawing/2014/main" id="{2A1880F0-8D16-ACD2-2A37-36A1703119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953" b="1395"/>
          <a:stretch/>
        </p:blipFill>
        <p:spPr>
          <a:xfrm>
            <a:off x="4864608" y="1772652"/>
            <a:ext cx="6846363" cy="3452583"/>
          </a:xfrm>
          <a:prstGeom prst="rect">
            <a:avLst/>
          </a:prstGeom>
        </p:spPr>
      </p:pic>
    </p:spTree>
    <p:extLst>
      <p:ext uri="{BB962C8B-B14F-4D97-AF65-F5344CB8AC3E}">
        <p14:creationId xmlns:p14="http://schemas.microsoft.com/office/powerpoint/2010/main" val="189653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2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3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Rectangle 3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9683298-C3DB-356B-E31B-3E1D2DF8531B}"/>
              </a:ext>
            </a:extLst>
          </p:cNvPr>
          <p:cNvSpPr txBox="1"/>
          <p:nvPr/>
        </p:nvSpPr>
        <p:spPr>
          <a:xfrm>
            <a:off x="411480" y="991443"/>
            <a:ext cx="4443154" cy="1087819"/>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400">
                <a:latin typeface="+mj-lt"/>
                <a:ea typeface="+mj-ea"/>
                <a:cs typeface="+mj-cs"/>
              </a:rPr>
              <a:t>Methodology</a:t>
            </a:r>
          </a:p>
        </p:txBody>
      </p:sp>
      <p:sp>
        <p:nvSpPr>
          <p:cNvPr id="48" name="Rectangle 3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3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69AABD2-F83B-2BDE-5060-BA02DC860DBC}"/>
              </a:ext>
            </a:extLst>
          </p:cNvPr>
          <p:cNvSpPr txBox="1"/>
          <p:nvPr/>
        </p:nvSpPr>
        <p:spPr>
          <a:xfrm>
            <a:off x="411480" y="2684095"/>
            <a:ext cx="4443154" cy="3492868"/>
          </a:xfrm>
          <a:prstGeom prst="rect">
            <a:avLst/>
          </a:prstGeom>
        </p:spPr>
        <p:txBody>
          <a:bodyPr vert="horz" lIns="91440" tIns="45720" rIns="91440" bIns="45720" rtlCol="0">
            <a:normAutofit lnSpcReduction="10000"/>
          </a:bodyPr>
          <a:lstStyle/>
          <a:p>
            <a:pPr marL="285750" indent="-228600" defTabSz="914400">
              <a:lnSpc>
                <a:spcPct val="110000"/>
              </a:lnSpc>
              <a:spcAft>
                <a:spcPts val="600"/>
              </a:spcAft>
              <a:buFont typeface="Arial" panose="020B0604020202020204" pitchFamily="34" charset="0"/>
              <a:buChar char="•"/>
            </a:pPr>
            <a:r>
              <a:rPr lang="en-US" sz="1700" dirty="0"/>
              <a:t>A/B test and thematic analysis</a:t>
            </a:r>
          </a:p>
          <a:p>
            <a:pPr marL="285750" indent="-228600" defTabSz="914400">
              <a:lnSpc>
                <a:spcPct val="110000"/>
              </a:lnSpc>
              <a:spcAft>
                <a:spcPts val="600"/>
              </a:spcAft>
              <a:buFont typeface="Arial" panose="020B0604020202020204" pitchFamily="34" charset="0"/>
              <a:buChar char="•"/>
            </a:pPr>
            <a:endParaRPr lang="en-US" sz="1700" dirty="0"/>
          </a:p>
          <a:p>
            <a:pPr marL="285750" indent="-228600" defTabSz="914400">
              <a:lnSpc>
                <a:spcPct val="110000"/>
              </a:lnSpc>
              <a:spcAft>
                <a:spcPts val="600"/>
              </a:spcAft>
              <a:buFont typeface="Arial" panose="020B0604020202020204" pitchFamily="34" charset="0"/>
              <a:buChar char="•"/>
            </a:pPr>
            <a:r>
              <a:rPr lang="en-US" sz="1700" dirty="0"/>
              <a:t>Tasked with collecting several different products and reaching the end of the site's product life cycle</a:t>
            </a:r>
          </a:p>
          <a:p>
            <a:pPr marL="285750" indent="-228600" defTabSz="914400">
              <a:lnSpc>
                <a:spcPct val="110000"/>
              </a:lnSpc>
              <a:spcAft>
                <a:spcPts val="600"/>
              </a:spcAft>
              <a:buFont typeface="Arial" panose="020B0604020202020204" pitchFamily="34" charset="0"/>
              <a:buChar char="•"/>
            </a:pPr>
            <a:r>
              <a:rPr lang="en-US" sz="1700" dirty="0"/>
              <a:t>A/B test allowed all core features to be tested</a:t>
            </a:r>
          </a:p>
          <a:p>
            <a:pPr marL="285750" indent="-228600" defTabSz="914400">
              <a:lnSpc>
                <a:spcPct val="110000"/>
              </a:lnSpc>
              <a:spcAft>
                <a:spcPts val="600"/>
              </a:spcAft>
              <a:buFont typeface="Arial" panose="020B0604020202020204" pitchFamily="34" charset="0"/>
              <a:buChar char="•"/>
            </a:pPr>
            <a:r>
              <a:rPr lang="en-US" sz="1700" dirty="0"/>
              <a:t>Qualitative questionnaire using Microsoft forms</a:t>
            </a:r>
          </a:p>
          <a:p>
            <a:pPr marL="285750" indent="-228600" defTabSz="914400">
              <a:lnSpc>
                <a:spcPct val="110000"/>
              </a:lnSpc>
              <a:spcAft>
                <a:spcPts val="600"/>
              </a:spcAft>
              <a:buFont typeface="Arial" panose="020B0604020202020204" pitchFamily="34" charset="0"/>
              <a:buChar char="•"/>
            </a:pPr>
            <a:endParaRPr lang="en-US" sz="1700" dirty="0"/>
          </a:p>
          <a:p>
            <a:pPr marL="285750" indent="-228600" defTabSz="914400">
              <a:lnSpc>
                <a:spcPct val="110000"/>
              </a:lnSpc>
              <a:spcAft>
                <a:spcPts val="600"/>
              </a:spcAft>
              <a:buFont typeface="Arial" panose="020B0604020202020204" pitchFamily="34" charset="0"/>
              <a:buChar char="•"/>
            </a:pPr>
            <a:r>
              <a:rPr lang="en-US" sz="1700" dirty="0"/>
              <a:t>Artefact A used a click map</a:t>
            </a:r>
          </a:p>
        </p:txBody>
      </p:sp>
      <p:pic>
        <p:nvPicPr>
          <p:cNvPr id="4" name="Picture 3">
            <a:extLst>
              <a:ext uri="{FF2B5EF4-FFF2-40B4-BE49-F238E27FC236}">
                <a16:creationId xmlns:a16="http://schemas.microsoft.com/office/drawing/2014/main" id="{82BC409C-167B-6B88-B2DB-9A96AE827073}"/>
              </a:ext>
            </a:extLst>
          </p:cNvPr>
          <p:cNvPicPr>
            <a:picLocks noChangeAspect="1"/>
          </p:cNvPicPr>
          <p:nvPr/>
        </p:nvPicPr>
        <p:blipFill>
          <a:blip r:embed="rId3"/>
          <a:stretch>
            <a:fillRect/>
          </a:stretch>
        </p:blipFill>
        <p:spPr>
          <a:xfrm>
            <a:off x="6383259" y="625683"/>
            <a:ext cx="4445537" cy="5551280"/>
          </a:xfrm>
          <a:prstGeom prst="rect">
            <a:avLst/>
          </a:prstGeom>
        </p:spPr>
      </p:pic>
    </p:spTree>
    <p:extLst>
      <p:ext uri="{BB962C8B-B14F-4D97-AF65-F5344CB8AC3E}">
        <p14:creationId xmlns:p14="http://schemas.microsoft.com/office/powerpoint/2010/main" val="135540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02368EF-BD3B-365F-AF57-633D1D31C39C}"/>
              </a:ext>
            </a:extLst>
          </p:cNvPr>
          <p:cNvSpPr txBox="1"/>
          <p:nvPr/>
        </p:nvSpPr>
        <p:spPr>
          <a:xfrm>
            <a:off x="901690" y="405575"/>
            <a:ext cx="6430414" cy="13716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latin typeface="+mj-lt"/>
                <a:ea typeface="+mj-ea"/>
                <a:cs typeface="+mj-cs"/>
              </a:rPr>
              <a:t>Hypotheses</a:t>
            </a:r>
          </a:p>
        </p:txBody>
      </p:sp>
      <p:sp>
        <p:nvSpPr>
          <p:cNvPr id="17" name="Rectangle 1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41374AE-30B5-79FE-1B21-1A2ADCD6BAB6}"/>
              </a:ext>
            </a:extLst>
          </p:cNvPr>
          <p:cNvPicPr>
            <a:picLocks noChangeAspect="1"/>
          </p:cNvPicPr>
          <p:nvPr/>
        </p:nvPicPr>
        <p:blipFill>
          <a:blip r:embed="rId3"/>
          <a:stretch>
            <a:fillRect/>
          </a:stretch>
        </p:blipFill>
        <p:spPr>
          <a:xfrm>
            <a:off x="2776782" y="2348141"/>
            <a:ext cx="6638436" cy="4039668"/>
          </a:xfrm>
          <a:prstGeom prst="rect">
            <a:avLst/>
          </a:prstGeom>
        </p:spPr>
      </p:pic>
    </p:spTree>
    <p:extLst>
      <p:ext uri="{BB962C8B-B14F-4D97-AF65-F5344CB8AC3E}">
        <p14:creationId xmlns:p14="http://schemas.microsoft.com/office/powerpoint/2010/main" val="143667773"/>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2201C"/>
      </a:dk2>
      <a:lt2>
        <a:srgbClr val="F0F3F3"/>
      </a:lt2>
      <a:accent1>
        <a:srgbClr val="CA5945"/>
      </a:accent1>
      <a:accent2>
        <a:srgbClr val="B93457"/>
      </a:accent2>
      <a:accent3>
        <a:srgbClr val="CA45A0"/>
      </a:accent3>
      <a:accent4>
        <a:srgbClr val="AB34B9"/>
      </a:accent4>
      <a:accent5>
        <a:srgbClr val="8645CA"/>
      </a:accent5>
      <a:accent6>
        <a:srgbClr val="4A41BD"/>
      </a:accent6>
      <a:hlink>
        <a:srgbClr val="923F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1367</TotalTime>
  <Words>3831</Words>
  <Application>Microsoft Office PowerPoint</Application>
  <PresentationFormat>Widescreen</PresentationFormat>
  <Paragraphs>292</Paragraphs>
  <Slides>16</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Avenir Next LT Pro (Headings)</vt:lpstr>
      <vt:lpstr>Calibri</vt:lpstr>
      <vt:lpstr>Sharp Sans</vt:lpstr>
      <vt:lpstr>Söhne</vt:lpstr>
      <vt:lpstr>AccentBoxVTI</vt:lpstr>
      <vt:lpstr>The Impact of UI and UX Design on Web Application Quality: A Mixed Methods Study.</vt:lpstr>
      <vt:lpstr>Background: The Proliferation of Websites and the Rise of Website Builders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UI and UX Design on Web Application Quality: A Mixed Methods Study.</dc:title>
  <dc:creator>JOSH HAYWOOD</dc:creator>
  <cp:lastModifiedBy>JOSH HAYWOOD</cp:lastModifiedBy>
  <cp:revision>92</cp:revision>
  <dcterms:created xsi:type="dcterms:W3CDTF">2022-12-07T13:58:05Z</dcterms:created>
  <dcterms:modified xsi:type="dcterms:W3CDTF">2023-04-17T10:34:10Z</dcterms:modified>
</cp:coreProperties>
</file>